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3" r:id="rId3"/>
    <p:sldId id="261" r:id="rId4"/>
    <p:sldId id="275" r:id="rId5"/>
    <p:sldId id="265" r:id="rId6"/>
    <p:sldId id="266" r:id="rId7"/>
    <p:sldId id="269" r:id="rId8"/>
    <p:sldId id="277" r:id="rId9"/>
    <p:sldId id="279" r:id="rId10"/>
    <p:sldId id="282" r:id="rId11"/>
    <p:sldId id="283" r:id="rId12"/>
    <p:sldId id="285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3" autoAdjust="0"/>
  </p:normalViewPr>
  <p:slideViewPr>
    <p:cSldViewPr>
      <p:cViewPr varScale="1">
        <p:scale>
          <a:sx n="65" d="100"/>
          <a:sy n="65" d="100"/>
        </p:scale>
        <p:origin x="13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43CBA-988F-472C-A3F8-ED9C365EC7A2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D1D6-B966-451F-94FF-63D7765E2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0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52400"/>
            <a:ext cx="8937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jdelijke aanduiding voor voettekst 16"/>
          <p:cNvSpPr>
            <a:spLocks noGrp="1"/>
          </p:cNvSpPr>
          <p:nvPr>
            <p:ph type="ftr" sz="quarter" idx="10"/>
          </p:nvPr>
        </p:nvSpPr>
        <p:spPr>
          <a:xfrm>
            <a:off x="2514600" y="6354763"/>
            <a:ext cx="5715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ECOMET is the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ECOMET is the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ECOMET is the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ECOMET is the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0334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ECOMET is the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1828800" y="152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58642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pPr>
              <a:defRPr/>
            </a:pPr>
            <a:r>
              <a:rPr lang="en-GB"/>
              <a:t>ECOMET is the Economic Interest Grouping of the National Meteorological Services of the European Economic Area, </a:t>
            </a:r>
            <a:r>
              <a:rPr lang="en-US"/>
              <a:t>registration 457163077 at the Tribunal de Commerce in Brussels.</a:t>
            </a:r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Afbeelding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038" y="304800"/>
            <a:ext cx="8937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The Future Under Open Data?</a:t>
            </a:r>
            <a:br>
              <a:rPr lang="en-US" dirty="0" smtClean="0"/>
            </a:br>
            <a:r>
              <a:rPr lang="en-US" sz="2400" dirty="0" smtClean="0"/>
              <a:t>ICSEED November 2015 Bucharest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Willie McCairns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Chief Executive, ECOMET</a:t>
            </a:r>
            <a:endParaRPr lang="en-US" dirty="0"/>
          </a:p>
        </p:txBody>
      </p:sp>
      <p:sp>
        <p:nvSpPr>
          <p:cNvPr id="8195" name="Tijdelijke aanduiding voor voettekst 3"/>
          <p:cNvSpPr>
            <a:spLocks noGrp="1"/>
          </p:cNvSpPr>
          <p:nvPr>
            <p:ph type="ftr" sz="quarter" idx="10"/>
          </p:nvPr>
        </p:nvSpPr>
        <p:spPr bwMode="auto">
          <a:xfrm>
            <a:off x="2514600" y="6248400"/>
            <a:ext cx="57150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8" y="1219200"/>
            <a:ext cx="8285180" cy="5502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Move Towards 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200" dirty="0" smtClean="0"/>
              <a:t>A third of member States are currently operating an Open data policy</a:t>
            </a:r>
          </a:p>
          <a:p>
            <a:r>
              <a:rPr lang="en-GB" sz="3200" dirty="0" smtClean="0"/>
              <a:t>A third of member states are currently actively considering or pursuing an open data Policy</a:t>
            </a:r>
          </a:p>
          <a:p>
            <a:r>
              <a:rPr lang="en-GB" sz="3200" dirty="0" smtClean="0"/>
              <a:t>A third of member states currently have no plans to implement an open data policy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22575" y="6233160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7711"/>
            <a:ext cx="8737321" cy="5608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Open data – 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000" dirty="0" smtClean="0"/>
              <a:t>All NMHS’ in Europe will make their basic data and products free of information </a:t>
            </a:r>
            <a:r>
              <a:rPr lang="en-GB" sz="3000" dirty="0" smtClean="0"/>
              <a:t>charge</a:t>
            </a:r>
          </a:p>
          <a:p>
            <a:r>
              <a:rPr lang="en-GB" sz="3000" dirty="0" smtClean="0"/>
              <a:t>NMHS’ will retain single authoritative voice for warnings</a:t>
            </a:r>
            <a:endParaRPr lang="en-GB" sz="3000" dirty="0" smtClean="0"/>
          </a:p>
          <a:p>
            <a:r>
              <a:rPr lang="en-GB" sz="3000" dirty="0" smtClean="0"/>
              <a:t>Commercial value added services will still exist</a:t>
            </a:r>
          </a:p>
          <a:p>
            <a:r>
              <a:rPr lang="en-GB" sz="3000" dirty="0" smtClean="0"/>
              <a:t>Some companies will still pay for guaranteed delivery of data and products</a:t>
            </a:r>
          </a:p>
          <a:p>
            <a:r>
              <a:rPr lang="en-GB" sz="3000" dirty="0" smtClean="0"/>
              <a:t>NMHS’ and the private sector will compete on </a:t>
            </a:r>
            <a:r>
              <a:rPr lang="en-GB" sz="3000" dirty="0"/>
              <a:t>service </a:t>
            </a:r>
            <a:r>
              <a:rPr lang="en-GB" sz="3000" dirty="0" smtClean="0"/>
              <a:t>delivery quality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64079" y="6285187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" y="1173039"/>
            <a:ext cx="8644080" cy="5548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Open data – </a:t>
            </a:r>
            <a:br>
              <a:rPr lang="en-US" dirty="0"/>
            </a:br>
            <a:r>
              <a:rPr lang="en-US" dirty="0"/>
              <a:t>The Unanswered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200" dirty="0" smtClean="0"/>
              <a:t>Will all NMHS’ continue to produce exactly the same things?</a:t>
            </a:r>
          </a:p>
          <a:p>
            <a:r>
              <a:rPr lang="en-GB" sz="3200" dirty="0" smtClean="0"/>
              <a:t>How will we make all the data available?</a:t>
            </a:r>
          </a:p>
          <a:p>
            <a:pPr lvl="1"/>
            <a:r>
              <a:rPr lang="en-GB" sz="3200" dirty="0" smtClean="0"/>
              <a:t>Will every NMHS’ have it’s own web based data portal?</a:t>
            </a:r>
          </a:p>
          <a:p>
            <a:r>
              <a:rPr lang="en-GB" sz="3200" dirty="0" smtClean="0"/>
              <a:t>How will we maintain the quality of the meteorological infrastructure?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22575" y="6203121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2416" y="2183858"/>
            <a:ext cx="4509120" cy="3381840"/>
          </a:xfrm>
          <a:prstGeom prst="rect">
            <a:avLst/>
          </a:prstGeom>
        </p:spPr>
      </p:pic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 – Contact details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4000" dirty="0" smtClean="0">
                <a:latin typeface="Arial Black" pitchFamily="34" charset="0"/>
              </a:rPr>
              <a:t>Any questions?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GB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Willie </a:t>
            </a:r>
            <a:r>
              <a:rPr lang="en-GB" sz="1800" dirty="0"/>
              <a:t>McCairns </a:t>
            </a:r>
            <a:r>
              <a:rPr lang="en-GB" sz="1800" dirty="0" smtClean="0"/>
              <a:t>MBA, Chief </a:t>
            </a:r>
            <a:r>
              <a:rPr lang="en-GB" sz="1800" dirty="0"/>
              <a:t>Executive</a:t>
            </a:r>
            <a:br>
              <a:rPr lang="en-GB" sz="1800" dirty="0"/>
            </a:br>
            <a:r>
              <a:rPr lang="en-GB" sz="1800" dirty="0"/>
              <a:t>ECOMET</a:t>
            </a:r>
            <a:br>
              <a:rPr lang="en-GB" sz="1800" dirty="0"/>
            </a:br>
            <a:r>
              <a:rPr lang="en-GB" sz="1800" dirty="0" err="1"/>
              <a:t>Ringlaan</a:t>
            </a:r>
            <a:r>
              <a:rPr lang="en-GB" sz="1800" dirty="0"/>
              <a:t> 3</a:t>
            </a:r>
            <a:r>
              <a:rPr lang="en-GB" sz="1800" dirty="0" smtClean="0"/>
              <a:t>, </a:t>
            </a:r>
            <a:r>
              <a:rPr lang="en-GB" sz="1800" dirty="0" err="1" smtClean="0"/>
              <a:t>Pavillion</a:t>
            </a:r>
            <a:r>
              <a:rPr lang="en-GB" sz="1800" dirty="0" smtClean="0"/>
              <a:t> </a:t>
            </a:r>
            <a:r>
              <a:rPr lang="en-GB" sz="1800" dirty="0" err="1"/>
              <a:t>Magnetique</a:t>
            </a:r>
            <a:r>
              <a:rPr lang="en-GB" sz="1800" dirty="0"/>
              <a:t> </a:t>
            </a:r>
            <a:r>
              <a:rPr lang="en-GB" sz="1800" dirty="0" err="1"/>
              <a:t>sud</a:t>
            </a:r>
            <a:r>
              <a:rPr lang="en-GB" sz="1800" dirty="0" smtClean="0"/>
              <a:t>, </a:t>
            </a:r>
          </a:p>
          <a:p>
            <a:pPr marL="0" indent="0" eaLnBrk="1" hangingPunct="1">
              <a:buNone/>
            </a:pPr>
            <a:r>
              <a:rPr lang="en-GB" sz="1800" dirty="0" smtClean="0"/>
              <a:t>B-1180 </a:t>
            </a:r>
            <a:r>
              <a:rPr lang="en-GB" sz="1800" dirty="0"/>
              <a:t>Brussel</a:t>
            </a:r>
            <a:br>
              <a:rPr lang="en-GB" sz="1800" dirty="0"/>
            </a:br>
            <a:r>
              <a:rPr lang="en-GB" sz="1800" dirty="0"/>
              <a:t>Tel +32 2 372 13 </a:t>
            </a:r>
            <a:r>
              <a:rPr lang="en-GB" sz="1800" dirty="0" smtClean="0"/>
              <a:t>30 </a:t>
            </a:r>
          </a:p>
          <a:p>
            <a:pPr marL="0" indent="0" eaLnBrk="1" hangingPunct="1">
              <a:buNone/>
            </a:pPr>
            <a:r>
              <a:rPr lang="en-GB" sz="1800" dirty="0" smtClean="0"/>
              <a:t> Mob </a:t>
            </a:r>
            <a:r>
              <a:rPr lang="en-GB" sz="1800" dirty="0"/>
              <a:t>+0044 7805 582083</a:t>
            </a:r>
            <a:br>
              <a:rPr lang="en-GB" sz="1800" dirty="0"/>
            </a:br>
            <a:r>
              <a:rPr lang="en-GB" sz="1800" dirty="0" smtClean="0"/>
              <a:t>e-mail</a:t>
            </a:r>
            <a:r>
              <a:rPr lang="en-GB" sz="1800" dirty="0"/>
              <a:t>: willie.mccairns@meteo.be</a:t>
            </a:r>
            <a:br>
              <a:rPr lang="en-GB" sz="1800" dirty="0"/>
            </a:br>
            <a:r>
              <a:rPr lang="en-GB" sz="1800" dirty="0"/>
              <a:t>website: http://www.ecomet.eu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Contents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844824"/>
            <a:ext cx="8229600" cy="4289276"/>
          </a:xfrm>
        </p:spPr>
        <p:txBody>
          <a:bodyPr/>
          <a:lstStyle/>
          <a:p>
            <a:pPr eaLnBrk="1" hangingPunct="1"/>
            <a:r>
              <a:rPr lang="en-GB" sz="3600" dirty="0" smtClean="0"/>
              <a:t>History of ECOMET</a:t>
            </a:r>
          </a:p>
          <a:p>
            <a:pPr eaLnBrk="1" hangingPunct="1"/>
            <a:r>
              <a:rPr lang="en-US" sz="3600" dirty="0" smtClean="0"/>
              <a:t>Current Aims and Activities</a:t>
            </a:r>
          </a:p>
          <a:p>
            <a:pPr eaLnBrk="1" hangingPunct="1"/>
            <a:r>
              <a:rPr lang="en-US" sz="3600" dirty="0" smtClean="0"/>
              <a:t>Open data– current situation</a:t>
            </a:r>
          </a:p>
          <a:p>
            <a:pPr eaLnBrk="1" hangingPunct="1"/>
            <a:r>
              <a:rPr lang="en-US" sz="3600" dirty="0" smtClean="0"/>
              <a:t>Open data – </a:t>
            </a:r>
            <a:r>
              <a:rPr lang="en-US" sz="3600" dirty="0"/>
              <a:t>T</a:t>
            </a:r>
            <a:r>
              <a:rPr lang="en-US" sz="3600" dirty="0" smtClean="0"/>
              <a:t>he Future?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987824" y="6124616"/>
            <a:ext cx="58642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175395"/>
            <a:ext cx="7486650" cy="5614987"/>
          </a:xfrm>
          <a:prstGeom prst="rect">
            <a:avLst/>
          </a:prstGeom>
          <a:effectLst/>
        </p:spPr>
      </p:pic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History – The Needs</a:t>
            </a:r>
            <a:endParaRPr lang="en-GB" dirty="0" smtClean="0"/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125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Enable </a:t>
            </a:r>
            <a:r>
              <a:rPr lang="en-GB" sz="3600" dirty="0"/>
              <a:t>open competition</a:t>
            </a:r>
          </a:p>
          <a:p>
            <a:pPr eaLnBrk="1" hangingPunct="1"/>
            <a:r>
              <a:rPr lang="en-GB" sz="3600" dirty="0"/>
              <a:t>No abuse of dominant position</a:t>
            </a:r>
          </a:p>
          <a:p>
            <a:pPr eaLnBrk="1" hangingPunct="1"/>
            <a:r>
              <a:rPr lang="en-GB" sz="3600" dirty="0"/>
              <a:t>No </a:t>
            </a:r>
            <a:r>
              <a:rPr lang="en-GB" sz="3600" dirty="0" smtClean="0"/>
              <a:t>state subsidies</a:t>
            </a:r>
            <a:endParaRPr lang="en-GB" sz="3600" dirty="0"/>
          </a:p>
          <a:p>
            <a:pPr eaLnBrk="1" hangingPunct="1"/>
            <a:r>
              <a:rPr lang="en-GB" sz="3600" dirty="0"/>
              <a:t>No price </a:t>
            </a:r>
            <a:r>
              <a:rPr lang="en-GB" sz="3600" dirty="0" smtClean="0"/>
              <a:t>fixing</a:t>
            </a:r>
          </a:p>
          <a:p>
            <a:pPr eaLnBrk="1" hangingPunct="1"/>
            <a:r>
              <a:rPr lang="en-GB" sz="3600" dirty="0" smtClean="0"/>
              <a:t>Ensure </a:t>
            </a:r>
            <a:r>
              <a:rPr lang="en-GB" sz="3600" dirty="0"/>
              <a:t>free exchange of data under WMO Resolution </a:t>
            </a:r>
            <a:r>
              <a:rPr lang="en-GB" sz="3600" dirty="0" smtClean="0"/>
              <a:t>40</a:t>
            </a:r>
          </a:p>
          <a:p>
            <a:pPr eaLnBrk="1" hangingPunct="1"/>
            <a:r>
              <a:rPr lang="en-GB" sz="3600" dirty="0" smtClean="0"/>
              <a:t>Access </a:t>
            </a:r>
            <a:r>
              <a:rPr lang="en-GB" sz="3600" dirty="0"/>
              <a:t>to each other’s data and products under license</a:t>
            </a:r>
          </a:p>
          <a:p>
            <a:pPr eaLnBrk="1" hangingPunct="1"/>
            <a:endParaRPr lang="en-GB" sz="4000" dirty="0"/>
          </a:p>
          <a:p>
            <a:pPr eaLnBrk="1" hangingPunct="1"/>
            <a:endParaRPr lang="en-GB" sz="4400" dirty="0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916238" y="6165850"/>
            <a:ext cx="58642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2390"/>
            <a:ext cx="8229600" cy="537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History - EU </a:t>
            </a:r>
            <a:r>
              <a:rPr lang="en-GB" dirty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474418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3600" dirty="0"/>
              <a:t>EC Competition Law </a:t>
            </a:r>
            <a:endParaRPr lang="en-GB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3600" dirty="0" smtClean="0"/>
              <a:t>Directive </a:t>
            </a:r>
            <a:r>
              <a:rPr lang="en-GB" sz="3600" dirty="0"/>
              <a:t>80/723/EEC </a:t>
            </a:r>
            <a:r>
              <a:rPr lang="en-GB" sz="3600" dirty="0" smtClean="0"/>
              <a:t>“The Transparency </a:t>
            </a:r>
            <a:r>
              <a:rPr lang="en-GB" sz="3600" dirty="0"/>
              <a:t>Directive”</a:t>
            </a:r>
            <a:endParaRPr lang="nl-BE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3600" dirty="0" smtClean="0"/>
              <a:t>Directive </a:t>
            </a:r>
            <a:r>
              <a:rPr lang="nl-BE" sz="3600" dirty="0"/>
              <a:t>2003/4/EC on the public access to environmental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600" dirty="0"/>
              <a:t>Directive 2003/98/ EC on the re-use of the public sector information</a:t>
            </a:r>
            <a:endParaRPr lang="en-US" sz="36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39198" y="6257109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39" y="-261796"/>
            <a:ext cx="5399321" cy="8604449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History – The Solution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GB" sz="4000" dirty="0" smtClean="0"/>
              <a:t>ECOMET formed December 1995</a:t>
            </a:r>
          </a:p>
          <a:p>
            <a:pPr eaLnBrk="1" hangingPunct="1"/>
            <a:r>
              <a:rPr lang="en-GB" sz="4000" dirty="0" smtClean="0"/>
              <a:t>An Economic Interest Grouping (</a:t>
            </a:r>
            <a:r>
              <a:rPr lang="en-GB" sz="4000" dirty="0" err="1" smtClean="0"/>
              <a:t>eig</a:t>
            </a:r>
            <a:r>
              <a:rPr lang="en-GB" sz="4000" dirty="0" smtClean="0"/>
              <a:t>) under Belgian Law</a:t>
            </a:r>
          </a:p>
          <a:p>
            <a:pPr eaLnBrk="1" hangingPunct="1"/>
            <a:r>
              <a:rPr lang="en-GB" sz="4000" dirty="0" smtClean="0"/>
              <a:t>Based in Brussels</a:t>
            </a:r>
          </a:p>
          <a:p>
            <a:pPr eaLnBrk="1" hangingPunct="1"/>
            <a:r>
              <a:rPr lang="en-GB" sz="4000" dirty="0" smtClean="0"/>
              <a:t>For benefit of European NMHSs</a:t>
            </a:r>
          </a:p>
          <a:p>
            <a:pPr eaLnBrk="1" hangingPunct="1"/>
            <a:r>
              <a:rPr lang="en-GB" sz="4000" dirty="0" smtClean="0"/>
              <a:t>Current membership 25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009999" y="6171530"/>
            <a:ext cx="58642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ECOMET – Current Aims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0"/>
            <a:r>
              <a:rPr lang="en-US" sz="2800" dirty="0"/>
              <a:t>To maintain a level playing field for commercial activities in Europe</a:t>
            </a:r>
            <a:endParaRPr lang="en-GB" sz="2800" dirty="0"/>
          </a:p>
          <a:p>
            <a:pPr lvl="0"/>
            <a:r>
              <a:rPr lang="en-US" sz="2800" dirty="0"/>
              <a:t>To operate and maintain an administrative framework to facilitate access to data and products throughout Europe (for the ECOMET Members and Third Parties)</a:t>
            </a:r>
            <a:endParaRPr lang="en-GB" sz="2800" dirty="0"/>
          </a:p>
          <a:p>
            <a:pPr lvl="0"/>
            <a:r>
              <a:rPr lang="en-US" sz="2800" dirty="0"/>
              <a:t>To act as data policy advisors towards the community and interested actors regarding the exchange of meteorological data and products in Europe </a:t>
            </a:r>
            <a:endParaRPr lang="en-GB" sz="2800" dirty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826756" y="6156325"/>
            <a:ext cx="58642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ECOMET– Current Activities-1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GB" sz="3600" dirty="0" smtClean="0"/>
              <a:t>Managing Key Relationships</a:t>
            </a:r>
          </a:p>
          <a:p>
            <a:pPr lvl="1" eaLnBrk="1" hangingPunct="1"/>
            <a:r>
              <a:rPr lang="en-GB" sz="3600" dirty="0" smtClean="0"/>
              <a:t>European Commission</a:t>
            </a:r>
          </a:p>
          <a:p>
            <a:pPr lvl="1" eaLnBrk="1" hangingPunct="1"/>
            <a:r>
              <a:rPr lang="en-GB" sz="3600" dirty="0" smtClean="0"/>
              <a:t>Private Sector (PRIMET)</a:t>
            </a:r>
          </a:p>
          <a:p>
            <a:pPr eaLnBrk="1" hangingPunct="1"/>
            <a:r>
              <a:rPr lang="en-GB" sz="3600" dirty="0" smtClean="0"/>
              <a:t>Membership Expansion</a:t>
            </a:r>
          </a:p>
          <a:p>
            <a:pPr lvl="1" eaLnBrk="1" hangingPunct="1"/>
            <a:r>
              <a:rPr lang="en-GB" sz="3300" dirty="0" smtClean="0"/>
              <a:t>Prioritising EUMETNET Members</a:t>
            </a:r>
          </a:p>
          <a:p>
            <a:pPr lvl="1" eaLnBrk="1" hangingPunct="1"/>
            <a:r>
              <a:rPr lang="en-GB" sz="3300" dirty="0" smtClean="0"/>
              <a:t>Joint approach of other prospective Members with EUMETNET</a:t>
            </a:r>
          </a:p>
          <a:p>
            <a:pPr eaLnBrk="1" hangingPunct="1"/>
            <a:endParaRPr lang="en-GB" sz="3600" dirty="0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822575" y="6180555"/>
            <a:ext cx="58642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ndalus"/>
                <a:ea typeface="Andalus"/>
                <a:cs typeface="Andalus"/>
              </a:rPr>
              <a:t>ECOMET is an Economic Interest Grouping of the National Meteorological Services of the European Economic Area, registration 457163077 at the Tribunal de Commerce in Brussels.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ECOMET– </a:t>
            </a:r>
            <a:r>
              <a:rPr lang="en-GB" dirty="0"/>
              <a:t>Current </a:t>
            </a:r>
            <a:r>
              <a:rPr lang="en-GB" dirty="0" smtClean="0"/>
              <a:t>Activities-2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Liaison with other European Meteorological </a:t>
            </a:r>
            <a:r>
              <a:rPr lang="en-GB" sz="3600" dirty="0" smtClean="0"/>
              <a:t>Organisations</a:t>
            </a:r>
          </a:p>
          <a:p>
            <a:pPr lvl="1" eaLnBrk="1" hangingPunct="1"/>
            <a:r>
              <a:rPr lang="en-GB" sz="3300" dirty="0" smtClean="0"/>
              <a:t>Harmonisation of definitions between ECOMET, ECMWF &amp; EUMETSAT</a:t>
            </a:r>
          </a:p>
          <a:p>
            <a:pPr lvl="1" eaLnBrk="1" hangingPunct="1"/>
            <a:r>
              <a:rPr lang="en-GB" sz="3300" dirty="0" smtClean="0"/>
              <a:t>Data policy meetings now held concurrently with ECMWF &amp; EUMETSAT</a:t>
            </a:r>
            <a:endParaRPr lang="en-GB" sz="3300" dirty="0"/>
          </a:p>
          <a:p>
            <a:pPr eaLnBrk="1" hangingPunct="1"/>
            <a:r>
              <a:rPr lang="en-GB" sz="3600" dirty="0"/>
              <a:t>Advice to Members on data policy and licensing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27482" y="6261814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0082"/>
            <a:ext cx="8388546" cy="5571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Open Data</a:t>
            </a:r>
            <a:br>
              <a:rPr lang="en-GB" dirty="0" smtClean="0"/>
            </a:br>
            <a:r>
              <a:rPr lang="en-GB" dirty="0" smtClean="0"/>
              <a:t>The Current Situation - PSI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200" dirty="0" smtClean="0"/>
              <a:t>PSI Directive revised June 2013</a:t>
            </a:r>
          </a:p>
          <a:p>
            <a:r>
              <a:rPr lang="en-GB" sz="3200" dirty="0" smtClean="0"/>
              <a:t>All member states should have transposed it into law</a:t>
            </a:r>
          </a:p>
          <a:p>
            <a:r>
              <a:rPr lang="en-GB" sz="3200" dirty="0" smtClean="0"/>
              <a:t>This has resulted in:</a:t>
            </a:r>
          </a:p>
          <a:p>
            <a:pPr lvl="1"/>
            <a:r>
              <a:rPr lang="en-GB" sz="3200" dirty="0" smtClean="0"/>
              <a:t>A move </a:t>
            </a:r>
            <a:r>
              <a:rPr lang="en-GB" sz="3200" dirty="0"/>
              <a:t>towards free or low-cost for </a:t>
            </a:r>
            <a:r>
              <a:rPr lang="en-GB" sz="3200" dirty="0" smtClean="0"/>
              <a:t>re-use of meteorological data and products</a:t>
            </a:r>
            <a:endParaRPr lang="en-GB" sz="3200" dirty="0"/>
          </a:p>
          <a:p>
            <a:pPr lvl="1"/>
            <a:r>
              <a:rPr lang="en-GB" sz="3200" dirty="0"/>
              <a:t>Pressures on infrastructure funding for some </a:t>
            </a:r>
            <a:r>
              <a:rPr lang="en-GB" sz="3200" dirty="0" smtClean="0"/>
              <a:t>members</a:t>
            </a:r>
          </a:p>
          <a:p>
            <a:pPr lvl="1"/>
            <a:r>
              <a:rPr lang="en-GB" sz="3200" dirty="0"/>
              <a:t>Active lobbying of </a:t>
            </a:r>
            <a:r>
              <a:rPr lang="en-GB" sz="3200" dirty="0" smtClean="0"/>
              <a:t>the EU </a:t>
            </a:r>
            <a:r>
              <a:rPr lang="en-GB" sz="3200" dirty="0"/>
              <a:t>by PRIMET</a:t>
            </a:r>
          </a:p>
          <a:p>
            <a:pPr lvl="1"/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22575" y="6266059"/>
            <a:ext cx="58642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ECOMET is an Economic Interest Grouping of the National Meteorological Services of the European Economic Area, registration 457163077 at the Tribunal de Commerce in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MET template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ECOMET template</Template>
  <TotalTime>1472</TotalTime>
  <Words>798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Andalus</vt:lpstr>
      <vt:lpstr>Arial</vt:lpstr>
      <vt:lpstr>Arial Black</vt:lpstr>
      <vt:lpstr>Bookman Old Style</vt:lpstr>
      <vt:lpstr>Calibri</vt:lpstr>
      <vt:lpstr>Wingdings</vt:lpstr>
      <vt:lpstr>Wingdings 3</vt:lpstr>
      <vt:lpstr>ECOMET template</vt:lpstr>
      <vt:lpstr>The Future Under Open Data? ICSEED November 2015 Bucharest</vt:lpstr>
      <vt:lpstr>Contents</vt:lpstr>
      <vt:lpstr>History – The Needs</vt:lpstr>
      <vt:lpstr>History - EU Legislation</vt:lpstr>
      <vt:lpstr>History – The Solution</vt:lpstr>
      <vt:lpstr>ECOMET – Current Aims</vt:lpstr>
      <vt:lpstr>ECOMET– Current Activities-1</vt:lpstr>
      <vt:lpstr>ECOMET– Current Activities-2</vt:lpstr>
      <vt:lpstr>Open Data The Current Situation - PSI</vt:lpstr>
      <vt:lpstr>The Move Towards Open data</vt:lpstr>
      <vt:lpstr>Open data – the Future?</vt:lpstr>
      <vt:lpstr>Open data –  The Unanswered questions?</vt:lpstr>
      <vt:lpstr>Questions – Contact details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McCairns</dc:creator>
  <cp:lastModifiedBy>William McCairns</cp:lastModifiedBy>
  <cp:revision>79</cp:revision>
  <dcterms:created xsi:type="dcterms:W3CDTF">2013-03-13T14:36:04Z</dcterms:created>
  <dcterms:modified xsi:type="dcterms:W3CDTF">2015-11-05T15:07:33Z</dcterms:modified>
</cp:coreProperties>
</file>