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2"/>
  </p:sldMasterIdLst>
  <p:notesMasterIdLst>
    <p:notesMasterId r:id="rId28"/>
  </p:notesMasterIdLst>
  <p:sldIdLst>
    <p:sldId id="376" r:id="rId3"/>
    <p:sldId id="545" r:id="rId4"/>
    <p:sldId id="466" r:id="rId5"/>
    <p:sldId id="378" r:id="rId6"/>
    <p:sldId id="371" r:id="rId7"/>
    <p:sldId id="403" r:id="rId8"/>
    <p:sldId id="399" r:id="rId9"/>
    <p:sldId id="402" r:id="rId10"/>
    <p:sldId id="401" r:id="rId11"/>
    <p:sldId id="308" r:id="rId12"/>
    <p:sldId id="397" r:id="rId13"/>
    <p:sldId id="398" r:id="rId14"/>
    <p:sldId id="393" r:id="rId15"/>
    <p:sldId id="473" r:id="rId16"/>
    <p:sldId id="522" r:id="rId17"/>
    <p:sldId id="475" r:id="rId18"/>
    <p:sldId id="440" r:id="rId19"/>
    <p:sldId id="356" r:id="rId20"/>
    <p:sldId id="443" r:id="rId21"/>
    <p:sldId id="528" r:id="rId22"/>
    <p:sldId id="529" r:id="rId23"/>
    <p:sldId id="459" r:id="rId24"/>
    <p:sldId id="546" r:id="rId25"/>
    <p:sldId id="532" r:id="rId26"/>
    <p:sldId id="353" r:id="rId27"/>
  </p:sldIdLst>
  <p:sldSz cx="9144000" cy="6858000" type="screen4x3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</p:embeddedFontLst>
  <p:custDataLst>
    <p:custData r:id="rId1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0000FF"/>
    <a:srgbClr val="00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86" autoAdjust="0"/>
    <p:restoredTop sz="94585" autoAdjust="0"/>
  </p:normalViewPr>
  <p:slideViewPr>
    <p:cSldViewPr>
      <p:cViewPr>
        <p:scale>
          <a:sx n="110" d="100"/>
          <a:sy n="110" d="100"/>
        </p:scale>
        <p:origin x="-660" y="1440"/>
      </p:cViewPr>
      <p:guideLst>
        <p:guide orient="horz" pos="431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hyperlink" Target="41DOMG&#304;.pptx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hyperlink" Target="41DOMG&#304;.pptx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4D9D10-9F07-4813-BD60-F73CAC60694D}" type="doc">
      <dgm:prSet loTypeId="urn:microsoft.com/office/officeart/2005/8/layout/hProcess10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7D94033-73DD-4AB3-B7B6-646360E3880B}">
      <dgm:prSet phldrT="[Metin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r-TR" sz="2400" b="1" dirty="0" smtClean="0">
              <a:solidFill>
                <a:srgbClr val="FF0000"/>
              </a:solidFill>
            </a:rPr>
            <a:t>1021 AWOS</a:t>
          </a:r>
          <a:endParaRPr lang="tr-TR" sz="2400" b="1" dirty="0">
            <a:solidFill>
              <a:srgbClr val="FF0000"/>
            </a:solidFill>
          </a:endParaRPr>
        </a:p>
      </dgm:t>
    </dgm:pt>
    <dgm:pt modelId="{02C16FED-9156-4D81-8ADB-665AB5E20B53}" type="parTrans" cxnId="{CB46E668-988E-429E-AEC8-5F952F67E503}">
      <dgm:prSet/>
      <dgm:spPr/>
      <dgm:t>
        <a:bodyPr/>
        <a:lstStyle/>
        <a:p>
          <a:endParaRPr lang="tr-TR" b="1">
            <a:solidFill>
              <a:srgbClr val="0000FF"/>
            </a:solidFill>
          </a:endParaRPr>
        </a:p>
      </dgm:t>
    </dgm:pt>
    <dgm:pt modelId="{946253DE-9468-47BE-9D9A-D53F6F6F0BE4}" type="sibTrans" cxnId="{CB46E668-988E-429E-AEC8-5F952F67E503}">
      <dgm:prSet/>
      <dgm:spPr>
        <a:solidFill>
          <a:srgbClr val="0000FF"/>
        </a:solidFill>
      </dgm:spPr>
      <dgm:t>
        <a:bodyPr/>
        <a:lstStyle/>
        <a:p>
          <a:endParaRPr lang="tr-TR" b="1">
            <a:solidFill>
              <a:srgbClr val="FF0000"/>
            </a:solidFill>
          </a:endParaRPr>
        </a:p>
      </dgm:t>
    </dgm:pt>
    <dgm:pt modelId="{A05EB4C3-0D9D-4861-8CA8-590A9734A7C3}">
      <dgm:prSet phldrT="[Metin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r-TR" sz="2400" b="1" dirty="0" smtClean="0">
              <a:solidFill>
                <a:srgbClr val="C00000"/>
              </a:solidFill>
            </a:rPr>
            <a:t>62 </a:t>
          </a:r>
          <a:r>
            <a:rPr lang="tr-TR" sz="2400" b="1" dirty="0" err="1" smtClean="0">
              <a:solidFill>
                <a:srgbClr val="C00000"/>
              </a:solidFill>
            </a:rPr>
            <a:t>Airport</a:t>
          </a:r>
          <a:r>
            <a:rPr lang="tr-TR" sz="2400" b="1" dirty="0" smtClean="0">
              <a:solidFill>
                <a:srgbClr val="C00000"/>
              </a:solidFill>
            </a:rPr>
            <a:t> AWOS</a:t>
          </a:r>
          <a:endParaRPr lang="tr-TR" sz="2400" b="1" dirty="0">
            <a:solidFill>
              <a:srgbClr val="C00000"/>
            </a:solidFill>
          </a:endParaRPr>
        </a:p>
      </dgm:t>
    </dgm:pt>
    <dgm:pt modelId="{4E242EA3-8B66-4B2F-8B02-8A676C08D272}" type="parTrans" cxnId="{6383932A-53D6-42AE-946F-D012232A1F8A}">
      <dgm:prSet/>
      <dgm:spPr/>
      <dgm:t>
        <a:bodyPr/>
        <a:lstStyle/>
        <a:p>
          <a:endParaRPr lang="tr-TR" b="1">
            <a:solidFill>
              <a:srgbClr val="0000FF"/>
            </a:solidFill>
          </a:endParaRPr>
        </a:p>
      </dgm:t>
    </dgm:pt>
    <dgm:pt modelId="{0C7DB2D0-6680-491F-BA08-27B50CFB2C4B}" type="sibTrans" cxnId="{6383932A-53D6-42AE-946F-D012232A1F8A}">
      <dgm:prSet/>
      <dgm:spPr>
        <a:solidFill>
          <a:srgbClr val="0000FF"/>
        </a:solidFill>
      </dgm:spPr>
      <dgm:t>
        <a:bodyPr/>
        <a:lstStyle/>
        <a:p>
          <a:endParaRPr lang="tr-TR" b="1">
            <a:solidFill>
              <a:srgbClr val="0000FF"/>
            </a:solidFill>
          </a:endParaRPr>
        </a:p>
      </dgm:t>
    </dgm:pt>
    <dgm:pt modelId="{78252BDC-F2C6-459B-8110-34B0B334F0AD}">
      <dgm:prSet phldrT="[Metin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r-TR" sz="2400" b="1" dirty="0" smtClean="0">
              <a:solidFill>
                <a:srgbClr val="0000FF"/>
              </a:solidFill>
              <a:hlinkClick xmlns:r="http://schemas.openxmlformats.org/officeDocument/2006/relationships" r:id="rId1" action="ppaction://hlinkpres?slideindex=1&amp;slidetitle="/>
            </a:rPr>
            <a:t>70 </a:t>
          </a:r>
          <a:r>
            <a:rPr lang="tr-TR" sz="2400" b="1" dirty="0" err="1" smtClean="0">
              <a:solidFill>
                <a:srgbClr val="0000FF"/>
              </a:solidFill>
              <a:hlinkClick xmlns:r="http://schemas.openxmlformats.org/officeDocument/2006/relationships" r:id="rId1" action="ppaction://hlinkpres?slideindex=1&amp;slidetitle="/>
            </a:rPr>
            <a:t>Marine</a:t>
          </a:r>
          <a:r>
            <a:rPr lang="tr-TR" sz="2400" b="1" dirty="0" smtClean="0">
              <a:solidFill>
                <a:srgbClr val="0000FF"/>
              </a:solidFill>
              <a:hlinkClick xmlns:r="http://schemas.openxmlformats.org/officeDocument/2006/relationships" r:id="rId1" action="ppaction://hlinkpres?slideindex=1&amp;slidetitle="/>
            </a:rPr>
            <a:t> AWOS</a:t>
          </a:r>
          <a:endParaRPr lang="tr-TR" sz="2400" b="1" dirty="0">
            <a:solidFill>
              <a:srgbClr val="0000FF"/>
            </a:solidFill>
          </a:endParaRPr>
        </a:p>
      </dgm:t>
    </dgm:pt>
    <dgm:pt modelId="{0F129331-C69C-4E8B-874D-629D6B5AEA23}" type="parTrans" cxnId="{2FA81EC5-7C83-4A47-9236-DC4ABBA48934}">
      <dgm:prSet/>
      <dgm:spPr/>
      <dgm:t>
        <a:bodyPr/>
        <a:lstStyle/>
        <a:p>
          <a:endParaRPr lang="tr-TR" b="1">
            <a:solidFill>
              <a:srgbClr val="0000FF"/>
            </a:solidFill>
          </a:endParaRPr>
        </a:p>
      </dgm:t>
    </dgm:pt>
    <dgm:pt modelId="{1716EF8C-AB44-4FA0-9F8D-5BF4D0128548}" type="sibTrans" cxnId="{2FA81EC5-7C83-4A47-9236-DC4ABBA48934}">
      <dgm:prSet/>
      <dgm:spPr>
        <a:solidFill>
          <a:srgbClr val="0000FF"/>
        </a:solidFill>
      </dgm:spPr>
      <dgm:t>
        <a:bodyPr/>
        <a:lstStyle/>
        <a:p>
          <a:endParaRPr lang="tr-TR" b="1">
            <a:solidFill>
              <a:srgbClr val="0000FF"/>
            </a:solidFill>
          </a:endParaRPr>
        </a:p>
      </dgm:t>
    </dgm:pt>
    <dgm:pt modelId="{5B8AD71A-9782-4015-9E0A-1919E6501F32}">
      <dgm:prSet phldrT="[Metin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r-TR" sz="2400" b="1" dirty="0" smtClean="0">
              <a:solidFill>
                <a:schemeClr val="tx1"/>
              </a:solidFill>
            </a:rPr>
            <a:t>1153 AWOS</a:t>
          </a:r>
          <a:endParaRPr lang="tr-TR" sz="2400" b="1" dirty="0">
            <a:solidFill>
              <a:schemeClr val="tx1"/>
            </a:solidFill>
          </a:endParaRPr>
        </a:p>
      </dgm:t>
    </dgm:pt>
    <dgm:pt modelId="{7DAA2107-53D8-4D21-B6FD-74A26919FD07}" type="parTrans" cxnId="{01F5675C-9A78-4683-BD66-D3313B5F24FB}">
      <dgm:prSet/>
      <dgm:spPr/>
      <dgm:t>
        <a:bodyPr/>
        <a:lstStyle/>
        <a:p>
          <a:endParaRPr lang="tr-TR" b="1">
            <a:solidFill>
              <a:srgbClr val="0000FF"/>
            </a:solidFill>
          </a:endParaRPr>
        </a:p>
      </dgm:t>
    </dgm:pt>
    <dgm:pt modelId="{06EAA5B6-508A-4A46-9777-BA422033263F}" type="sibTrans" cxnId="{01F5675C-9A78-4683-BD66-D3313B5F24FB}">
      <dgm:prSet/>
      <dgm:spPr/>
      <dgm:t>
        <a:bodyPr/>
        <a:lstStyle/>
        <a:p>
          <a:endParaRPr lang="tr-TR" b="1">
            <a:solidFill>
              <a:srgbClr val="0000FF"/>
            </a:solidFill>
          </a:endParaRPr>
        </a:p>
      </dgm:t>
    </dgm:pt>
    <dgm:pt modelId="{0C75EE2E-A8A1-418E-8783-80E92DA73948}" type="pres">
      <dgm:prSet presAssocID="{F24D9D10-9F07-4813-BD60-F73CAC6069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BFBC975-5499-4F45-8E8E-DFC57BD48056}" type="pres">
      <dgm:prSet presAssocID="{27D94033-73DD-4AB3-B7B6-646360E3880B}" presName="composite" presStyleCnt="0"/>
      <dgm:spPr/>
    </dgm:pt>
    <dgm:pt modelId="{F23848A8-1F57-448E-9CC8-CB60E3E7F9C1}" type="pres">
      <dgm:prSet presAssocID="{27D94033-73DD-4AB3-B7B6-646360E3880B}" presName="imagSh" presStyleLbl="bgImgPlace1" presStyleIdx="0" presStyleCnt="4" custLinFactNeighborX="5024" custLinFactNeighborY="-20591"/>
      <dgm:spPr>
        <a:prstGeom prst="bevel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2B0E4B7-1EBA-47C9-B2C9-4819B2474B17}" type="pres">
      <dgm:prSet presAssocID="{27D94033-73DD-4AB3-B7B6-646360E3880B}" presName="txNode" presStyleLbl="node1" presStyleIdx="0" presStyleCnt="4" custLinFactNeighborX="-830" custLinFactNeighborY="13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A376B8-06A7-43D4-B9A7-38EDE78874A5}" type="pres">
      <dgm:prSet presAssocID="{946253DE-9468-47BE-9D9A-D53F6F6F0BE4}" presName="sibTrans" presStyleLbl="sibTrans2D1" presStyleIdx="0" presStyleCnt="3"/>
      <dgm:spPr>
        <a:prstGeom prst="mathPlus">
          <a:avLst/>
        </a:prstGeom>
      </dgm:spPr>
      <dgm:t>
        <a:bodyPr/>
        <a:lstStyle/>
        <a:p>
          <a:endParaRPr lang="en-GB"/>
        </a:p>
      </dgm:t>
    </dgm:pt>
    <dgm:pt modelId="{9112731F-84B6-479E-8E6A-6D2C6593DABA}" type="pres">
      <dgm:prSet presAssocID="{946253DE-9468-47BE-9D9A-D53F6F6F0BE4}" presName="connTx" presStyleLbl="sibTrans2D1" presStyleIdx="0" presStyleCnt="3"/>
      <dgm:spPr/>
      <dgm:t>
        <a:bodyPr/>
        <a:lstStyle/>
        <a:p>
          <a:endParaRPr lang="en-GB"/>
        </a:p>
      </dgm:t>
    </dgm:pt>
    <dgm:pt modelId="{15009DF4-B23E-43CC-A1E8-EA55F2EF1353}" type="pres">
      <dgm:prSet presAssocID="{A05EB4C3-0D9D-4861-8CA8-590A9734A7C3}" presName="composite" presStyleCnt="0"/>
      <dgm:spPr/>
    </dgm:pt>
    <dgm:pt modelId="{B533099C-B4C7-4904-8402-77ABFCFD75BD}" type="pres">
      <dgm:prSet presAssocID="{A05EB4C3-0D9D-4861-8CA8-590A9734A7C3}" presName="imagSh" presStyleLbl="bgImgPlace1" presStyleIdx="1" presStyleCnt="4" custLinFactNeighborX="-2076" custLinFactNeighborY="-20591"/>
      <dgm:spPr>
        <a:prstGeom prst="bevel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B4CB82A-31C4-4BCB-9F7D-743E2BC4658A}" type="pres">
      <dgm:prSet presAssocID="{A05EB4C3-0D9D-4861-8CA8-590A9734A7C3}" presName="txNode" presStyleLbl="node1" presStyleIdx="1" presStyleCnt="4" custScaleX="11212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30484ED-0392-4BD5-A2E6-D57BCC9CDB3F}" type="pres">
      <dgm:prSet presAssocID="{0C7DB2D0-6680-491F-BA08-27B50CFB2C4B}" presName="sibTrans" presStyleLbl="sibTrans2D1" presStyleIdx="1" presStyleCnt="3"/>
      <dgm:spPr>
        <a:prstGeom prst="mathPlus">
          <a:avLst/>
        </a:prstGeom>
      </dgm:spPr>
      <dgm:t>
        <a:bodyPr/>
        <a:lstStyle/>
        <a:p>
          <a:endParaRPr lang="en-GB"/>
        </a:p>
      </dgm:t>
    </dgm:pt>
    <dgm:pt modelId="{01756417-3EC3-48E4-871E-67D494957E62}" type="pres">
      <dgm:prSet presAssocID="{0C7DB2D0-6680-491F-BA08-27B50CFB2C4B}" presName="connTx" presStyleLbl="sibTrans2D1" presStyleIdx="1" presStyleCnt="3"/>
      <dgm:spPr/>
      <dgm:t>
        <a:bodyPr/>
        <a:lstStyle/>
        <a:p>
          <a:endParaRPr lang="en-GB"/>
        </a:p>
      </dgm:t>
    </dgm:pt>
    <dgm:pt modelId="{92810592-2E8B-4C97-8A08-7A291F28B45A}" type="pres">
      <dgm:prSet presAssocID="{78252BDC-F2C6-459B-8110-34B0B334F0AD}" presName="composite" presStyleCnt="0"/>
      <dgm:spPr/>
    </dgm:pt>
    <dgm:pt modelId="{33578D58-D2D7-4DF7-9492-A403F3377648}" type="pres">
      <dgm:prSet presAssocID="{78252BDC-F2C6-459B-8110-34B0B334F0AD}" presName="imagSh" presStyleLbl="bgImgPlace1" presStyleIdx="2" presStyleCnt="4" custLinFactNeighborX="1027" custLinFactNeighborY="-25692"/>
      <dgm:spPr>
        <a:prstGeom prst="bevel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7060F811-629A-40E4-9B36-D7BD975772D3}" type="pres">
      <dgm:prSet presAssocID="{78252BDC-F2C6-459B-8110-34B0B334F0AD}" presName="txNode" presStyleLbl="node1" presStyleIdx="2" presStyleCnt="4" custScaleX="113534" custLinFactNeighborX="-139" custLinFactNeighborY="13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05FF7D9-8E0B-4920-9CB0-29F5DED37C52}" type="pres">
      <dgm:prSet presAssocID="{1716EF8C-AB44-4FA0-9F8D-5BF4D0128548}" presName="sibTrans" presStyleLbl="sibTrans2D1" presStyleIdx="2" presStyleCnt="3"/>
      <dgm:spPr>
        <a:prstGeom prst="mathEqual">
          <a:avLst/>
        </a:prstGeom>
      </dgm:spPr>
      <dgm:t>
        <a:bodyPr/>
        <a:lstStyle/>
        <a:p>
          <a:endParaRPr lang="en-GB"/>
        </a:p>
      </dgm:t>
    </dgm:pt>
    <dgm:pt modelId="{87226FB2-0C98-4223-98A1-E0CD55381B67}" type="pres">
      <dgm:prSet presAssocID="{1716EF8C-AB44-4FA0-9F8D-5BF4D0128548}" presName="connTx" presStyleLbl="sibTrans2D1" presStyleIdx="2" presStyleCnt="3"/>
      <dgm:spPr/>
      <dgm:t>
        <a:bodyPr/>
        <a:lstStyle/>
        <a:p>
          <a:endParaRPr lang="en-GB"/>
        </a:p>
      </dgm:t>
    </dgm:pt>
    <dgm:pt modelId="{C32BCB43-0B41-4250-8C94-D3FD6CD19832}" type="pres">
      <dgm:prSet presAssocID="{5B8AD71A-9782-4015-9E0A-1919E6501F32}" presName="composite" presStyleCnt="0"/>
      <dgm:spPr/>
    </dgm:pt>
    <dgm:pt modelId="{6F6006D5-D6F6-4820-A964-7A7575722942}" type="pres">
      <dgm:prSet presAssocID="{5B8AD71A-9782-4015-9E0A-1919E6501F32}" presName="imagSh" presStyleLbl="bgImgPlace1" presStyleIdx="3" presStyleCnt="4" custLinFactNeighborX="-972" custLinFactNeighborY="-25692"/>
      <dgm:spPr>
        <a:prstGeom prst="bevel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2BE0154-41E0-4DAE-9669-96B090A40126}" type="pres">
      <dgm:prSet presAssocID="{5B8AD71A-9782-4015-9E0A-1919E6501F32}" presName="txNode" presStyleLbl="node1" presStyleIdx="3" presStyleCnt="4" custScaleX="10849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383932A-53D6-42AE-946F-D012232A1F8A}" srcId="{F24D9D10-9F07-4813-BD60-F73CAC60694D}" destId="{A05EB4C3-0D9D-4861-8CA8-590A9734A7C3}" srcOrd="1" destOrd="0" parTransId="{4E242EA3-8B66-4B2F-8B02-8A676C08D272}" sibTransId="{0C7DB2D0-6680-491F-BA08-27B50CFB2C4B}"/>
    <dgm:cxn modelId="{45FCDBF9-B542-405F-86B8-D462BEA6FF41}" type="presOf" srcId="{F24D9D10-9F07-4813-BD60-F73CAC60694D}" destId="{0C75EE2E-A8A1-418E-8783-80E92DA73948}" srcOrd="0" destOrd="0" presId="urn:microsoft.com/office/officeart/2005/8/layout/hProcess10#1"/>
    <dgm:cxn modelId="{5A3C69A5-A291-46E9-B24E-A736DC0A7432}" type="presOf" srcId="{78252BDC-F2C6-459B-8110-34B0B334F0AD}" destId="{7060F811-629A-40E4-9B36-D7BD975772D3}" srcOrd="0" destOrd="0" presId="urn:microsoft.com/office/officeart/2005/8/layout/hProcess10#1"/>
    <dgm:cxn modelId="{CC94FDC9-D1DA-4786-A0A6-6C0CD4212EA6}" type="presOf" srcId="{A05EB4C3-0D9D-4861-8CA8-590A9734A7C3}" destId="{3B4CB82A-31C4-4BCB-9F7D-743E2BC4658A}" srcOrd="0" destOrd="0" presId="urn:microsoft.com/office/officeart/2005/8/layout/hProcess10#1"/>
    <dgm:cxn modelId="{B6532F5E-A605-452E-AC9A-4428C1FB4012}" type="presOf" srcId="{27D94033-73DD-4AB3-B7B6-646360E3880B}" destId="{12B0E4B7-1EBA-47C9-B2C9-4819B2474B17}" srcOrd="0" destOrd="0" presId="urn:microsoft.com/office/officeart/2005/8/layout/hProcess10#1"/>
    <dgm:cxn modelId="{2FA81EC5-7C83-4A47-9236-DC4ABBA48934}" srcId="{F24D9D10-9F07-4813-BD60-F73CAC60694D}" destId="{78252BDC-F2C6-459B-8110-34B0B334F0AD}" srcOrd="2" destOrd="0" parTransId="{0F129331-C69C-4E8B-874D-629D6B5AEA23}" sibTransId="{1716EF8C-AB44-4FA0-9F8D-5BF4D0128548}"/>
    <dgm:cxn modelId="{01F5675C-9A78-4683-BD66-D3313B5F24FB}" srcId="{F24D9D10-9F07-4813-BD60-F73CAC60694D}" destId="{5B8AD71A-9782-4015-9E0A-1919E6501F32}" srcOrd="3" destOrd="0" parTransId="{7DAA2107-53D8-4D21-B6FD-74A26919FD07}" sibTransId="{06EAA5B6-508A-4A46-9777-BA422033263F}"/>
    <dgm:cxn modelId="{F8A3A800-1D8D-40D9-8B4E-71F5A54C93C4}" type="presOf" srcId="{946253DE-9468-47BE-9D9A-D53F6F6F0BE4}" destId="{9112731F-84B6-479E-8E6A-6D2C6593DABA}" srcOrd="1" destOrd="0" presId="urn:microsoft.com/office/officeart/2005/8/layout/hProcess10#1"/>
    <dgm:cxn modelId="{55AD09CD-4307-45CD-ACF0-2F50353D247B}" type="presOf" srcId="{5B8AD71A-9782-4015-9E0A-1919E6501F32}" destId="{C2BE0154-41E0-4DAE-9669-96B090A40126}" srcOrd="0" destOrd="0" presId="urn:microsoft.com/office/officeart/2005/8/layout/hProcess10#1"/>
    <dgm:cxn modelId="{D182E4AA-175B-492C-9ABC-605E4EA50BC1}" type="presOf" srcId="{1716EF8C-AB44-4FA0-9F8D-5BF4D0128548}" destId="{87226FB2-0C98-4223-98A1-E0CD55381B67}" srcOrd="1" destOrd="0" presId="urn:microsoft.com/office/officeart/2005/8/layout/hProcess10#1"/>
    <dgm:cxn modelId="{8D01A02B-5A81-4F88-947E-838091BE665B}" type="presOf" srcId="{1716EF8C-AB44-4FA0-9F8D-5BF4D0128548}" destId="{605FF7D9-8E0B-4920-9CB0-29F5DED37C52}" srcOrd="0" destOrd="0" presId="urn:microsoft.com/office/officeart/2005/8/layout/hProcess10#1"/>
    <dgm:cxn modelId="{CB46E668-988E-429E-AEC8-5F952F67E503}" srcId="{F24D9D10-9F07-4813-BD60-F73CAC60694D}" destId="{27D94033-73DD-4AB3-B7B6-646360E3880B}" srcOrd="0" destOrd="0" parTransId="{02C16FED-9156-4D81-8ADB-665AB5E20B53}" sibTransId="{946253DE-9468-47BE-9D9A-D53F6F6F0BE4}"/>
    <dgm:cxn modelId="{78047401-4AF9-43D0-AD22-57056F1E402C}" type="presOf" srcId="{0C7DB2D0-6680-491F-BA08-27B50CFB2C4B}" destId="{01756417-3EC3-48E4-871E-67D494957E62}" srcOrd="1" destOrd="0" presId="urn:microsoft.com/office/officeart/2005/8/layout/hProcess10#1"/>
    <dgm:cxn modelId="{16B1E051-D3AE-4208-9FDB-8F357BACE62F}" type="presOf" srcId="{0C7DB2D0-6680-491F-BA08-27B50CFB2C4B}" destId="{030484ED-0392-4BD5-A2E6-D57BCC9CDB3F}" srcOrd="0" destOrd="0" presId="urn:microsoft.com/office/officeart/2005/8/layout/hProcess10#1"/>
    <dgm:cxn modelId="{276F392D-D978-48DD-B74B-A4CEA120AC5D}" type="presOf" srcId="{946253DE-9468-47BE-9D9A-D53F6F6F0BE4}" destId="{F4A376B8-06A7-43D4-B9A7-38EDE78874A5}" srcOrd="0" destOrd="0" presId="urn:microsoft.com/office/officeart/2005/8/layout/hProcess10#1"/>
    <dgm:cxn modelId="{57342F2E-5F22-4A1F-AB9C-BF5B7E765042}" type="presParOf" srcId="{0C75EE2E-A8A1-418E-8783-80E92DA73948}" destId="{9BFBC975-5499-4F45-8E8E-DFC57BD48056}" srcOrd="0" destOrd="0" presId="urn:microsoft.com/office/officeart/2005/8/layout/hProcess10#1"/>
    <dgm:cxn modelId="{0439314E-2C05-44C0-80D1-D8D37056ED74}" type="presParOf" srcId="{9BFBC975-5499-4F45-8E8E-DFC57BD48056}" destId="{F23848A8-1F57-448E-9CC8-CB60E3E7F9C1}" srcOrd="0" destOrd="0" presId="urn:microsoft.com/office/officeart/2005/8/layout/hProcess10#1"/>
    <dgm:cxn modelId="{5384D172-2956-40F5-A370-EA852AE9B85A}" type="presParOf" srcId="{9BFBC975-5499-4F45-8E8E-DFC57BD48056}" destId="{12B0E4B7-1EBA-47C9-B2C9-4819B2474B17}" srcOrd="1" destOrd="0" presId="urn:microsoft.com/office/officeart/2005/8/layout/hProcess10#1"/>
    <dgm:cxn modelId="{6C78E5CB-BB9A-49E8-9222-62881719E557}" type="presParOf" srcId="{0C75EE2E-A8A1-418E-8783-80E92DA73948}" destId="{F4A376B8-06A7-43D4-B9A7-38EDE78874A5}" srcOrd="1" destOrd="0" presId="urn:microsoft.com/office/officeart/2005/8/layout/hProcess10#1"/>
    <dgm:cxn modelId="{C552E2C2-FC78-48DC-A9AC-97A873A192AB}" type="presParOf" srcId="{F4A376B8-06A7-43D4-B9A7-38EDE78874A5}" destId="{9112731F-84B6-479E-8E6A-6D2C6593DABA}" srcOrd="0" destOrd="0" presId="urn:microsoft.com/office/officeart/2005/8/layout/hProcess10#1"/>
    <dgm:cxn modelId="{A92A8C57-1F88-4DE4-9908-F02C0EC49596}" type="presParOf" srcId="{0C75EE2E-A8A1-418E-8783-80E92DA73948}" destId="{15009DF4-B23E-43CC-A1E8-EA55F2EF1353}" srcOrd="2" destOrd="0" presId="urn:microsoft.com/office/officeart/2005/8/layout/hProcess10#1"/>
    <dgm:cxn modelId="{635A46AB-5983-4785-828E-FDF74E9F0A88}" type="presParOf" srcId="{15009DF4-B23E-43CC-A1E8-EA55F2EF1353}" destId="{B533099C-B4C7-4904-8402-77ABFCFD75BD}" srcOrd="0" destOrd="0" presId="urn:microsoft.com/office/officeart/2005/8/layout/hProcess10#1"/>
    <dgm:cxn modelId="{25A48E3C-463D-49CF-B502-CA922BC3B186}" type="presParOf" srcId="{15009DF4-B23E-43CC-A1E8-EA55F2EF1353}" destId="{3B4CB82A-31C4-4BCB-9F7D-743E2BC4658A}" srcOrd="1" destOrd="0" presId="urn:microsoft.com/office/officeart/2005/8/layout/hProcess10#1"/>
    <dgm:cxn modelId="{21FDCEC7-2BCB-4D3D-8020-640041719BB4}" type="presParOf" srcId="{0C75EE2E-A8A1-418E-8783-80E92DA73948}" destId="{030484ED-0392-4BD5-A2E6-D57BCC9CDB3F}" srcOrd="3" destOrd="0" presId="urn:microsoft.com/office/officeart/2005/8/layout/hProcess10#1"/>
    <dgm:cxn modelId="{6985EA70-65EE-4D9B-B1A5-AC294F1440B2}" type="presParOf" srcId="{030484ED-0392-4BD5-A2E6-D57BCC9CDB3F}" destId="{01756417-3EC3-48E4-871E-67D494957E62}" srcOrd="0" destOrd="0" presId="urn:microsoft.com/office/officeart/2005/8/layout/hProcess10#1"/>
    <dgm:cxn modelId="{EE6726EC-422B-4628-8C7C-0B6F6CEC15A9}" type="presParOf" srcId="{0C75EE2E-A8A1-418E-8783-80E92DA73948}" destId="{92810592-2E8B-4C97-8A08-7A291F28B45A}" srcOrd="4" destOrd="0" presId="urn:microsoft.com/office/officeart/2005/8/layout/hProcess10#1"/>
    <dgm:cxn modelId="{C5F188A9-857B-454B-83C9-57D6EF0FF8F5}" type="presParOf" srcId="{92810592-2E8B-4C97-8A08-7A291F28B45A}" destId="{33578D58-D2D7-4DF7-9492-A403F3377648}" srcOrd="0" destOrd="0" presId="urn:microsoft.com/office/officeart/2005/8/layout/hProcess10#1"/>
    <dgm:cxn modelId="{314ACDB7-4E0C-4534-8D77-FE1E7224E3CE}" type="presParOf" srcId="{92810592-2E8B-4C97-8A08-7A291F28B45A}" destId="{7060F811-629A-40E4-9B36-D7BD975772D3}" srcOrd="1" destOrd="0" presId="urn:microsoft.com/office/officeart/2005/8/layout/hProcess10#1"/>
    <dgm:cxn modelId="{E832122E-F59F-40B0-83A7-4D8CB7B0949D}" type="presParOf" srcId="{0C75EE2E-A8A1-418E-8783-80E92DA73948}" destId="{605FF7D9-8E0B-4920-9CB0-29F5DED37C52}" srcOrd="5" destOrd="0" presId="urn:microsoft.com/office/officeart/2005/8/layout/hProcess10#1"/>
    <dgm:cxn modelId="{659A753E-7B14-4F3D-AD07-5E5EE682B489}" type="presParOf" srcId="{605FF7D9-8E0B-4920-9CB0-29F5DED37C52}" destId="{87226FB2-0C98-4223-98A1-E0CD55381B67}" srcOrd="0" destOrd="0" presId="urn:microsoft.com/office/officeart/2005/8/layout/hProcess10#1"/>
    <dgm:cxn modelId="{9BC89031-2277-471C-AD25-1220026EF8FF}" type="presParOf" srcId="{0C75EE2E-A8A1-418E-8783-80E92DA73948}" destId="{C32BCB43-0B41-4250-8C94-D3FD6CD19832}" srcOrd="6" destOrd="0" presId="urn:microsoft.com/office/officeart/2005/8/layout/hProcess10#1"/>
    <dgm:cxn modelId="{5D87C1F0-8DE5-4E8F-8C73-495E92AC5889}" type="presParOf" srcId="{C32BCB43-0B41-4250-8C94-D3FD6CD19832}" destId="{6F6006D5-D6F6-4820-A964-7A7575722942}" srcOrd="0" destOrd="0" presId="urn:microsoft.com/office/officeart/2005/8/layout/hProcess10#1"/>
    <dgm:cxn modelId="{9CD9AC2D-F159-4E38-BFBB-54F956FBD590}" type="presParOf" srcId="{C32BCB43-0B41-4250-8C94-D3FD6CD19832}" destId="{C2BE0154-41E0-4DAE-9669-96B090A40126}" srcOrd="1" destOrd="0" presId="urn:microsoft.com/office/officeart/2005/8/layout/hProcess10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4D9D10-9F07-4813-BD60-F73CAC60694D}" type="doc">
      <dgm:prSet loTypeId="urn:microsoft.com/office/officeart/2005/8/layout/hProcess10#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7D94033-73DD-4AB3-B7B6-646360E3880B}">
      <dgm:prSet phldrT="[Metin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r-TR" sz="2400" b="1" dirty="0" smtClean="0">
              <a:solidFill>
                <a:srgbClr val="FF0000"/>
              </a:solidFill>
            </a:rPr>
            <a:t>10 C-</a:t>
          </a:r>
          <a:r>
            <a:rPr lang="tr-TR" sz="2400" b="1" dirty="0" err="1" smtClean="0">
              <a:solidFill>
                <a:srgbClr val="FF0000"/>
              </a:solidFill>
            </a:rPr>
            <a:t>Band</a:t>
          </a:r>
          <a:r>
            <a:rPr lang="tr-TR" sz="2400" b="1" dirty="0" smtClean="0">
              <a:solidFill>
                <a:srgbClr val="FF0000"/>
              </a:solidFill>
            </a:rPr>
            <a:t> Radar</a:t>
          </a:r>
        </a:p>
        <a:p>
          <a:r>
            <a:rPr lang="tr-TR" sz="2400" b="1" dirty="0" smtClean="0">
              <a:solidFill>
                <a:srgbClr val="FF0000"/>
              </a:solidFill>
            </a:rPr>
            <a:t>1 X-</a:t>
          </a:r>
          <a:r>
            <a:rPr lang="tr-TR" sz="2400" b="1" dirty="0" err="1" smtClean="0">
              <a:solidFill>
                <a:srgbClr val="FF0000"/>
              </a:solidFill>
            </a:rPr>
            <a:t>Band</a:t>
          </a:r>
          <a:r>
            <a:rPr lang="tr-TR" sz="2400" b="1" dirty="0" smtClean="0">
              <a:solidFill>
                <a:srgbClr val="FF0000"/>
              </a:solidFill>
            </a:rPr>
            <a:t> Radar</a:t>
          </a:r>
        </a:p>
        <a:p>
          <a:r>
            <a:rPr lang="tr-TR" sz="2400" b="1" dirty="0" smtClean="0">
              <a:solidFill>
                <a:srgbClr val="FF0000"/>
              </a:solidFill>
            </a:rPr>
            <a:t>2 </a:t>
          </a:r>
          <a:r>
            <a:rPr lang="tr-TR" sz="2400" b="1" dirty="0" err="1" smtClean="0">
              <a:solidFill>
                <a:srgbClr val="FF0000"/>
              </a:solidFill>
            </a:rPr>
            <a:t>Marine</a:t>
          </a:r>
          <a:r>
            <a:rPr lang="tr-TR" sz="2400" b="1" dirty="0" smtClean="0">
              <a:solidFill>
                <a:srgbClr val="FF0000"/>
              </a:solidFill>
            </a:rPr>
            <a:t> Radar</a:t>
          </a:r>
          <a:endParaRPr lang="tr-TR" sz="2400" b="1" dirty="0">
            <a:solidFill>
              <a:srgbClr val="FF0000"/>
            </a:solidFill>
          </a:endParaRPr>
        </a:p>
      </dgm:t>
    </dgm:pt>
    <dgm:pt modelId="{02C16FED-9156-4D81-8ADB-665AB5E20B53}" type="parTrans" cxnId="{CB46E668-988E-429E-AEC8-5F952F67E503}">
      <dgm:prSet/>
      <dgm:spPr/>
      <dgm:t>
        <a:bodyPr/>
        <a:lstStyle/>
        <a:p>
          <a:endParaRPr lang="tr-TR" b="1">
            <a:solidFill>
              <a:srgbClr val="0000FF"/>
            </a:solidFill>
          </a:endParaRPr>
        </a:p>
      </dgm:t>
    </dgm:pt>
    <dgm:pt modelId="{946253DE-9468-47BE-9D9A-D53F6F6F0BE4}" type="sibTrans" cxnId="{CB46E668-988E-429E-AEC8-5F952F67E503}">
      <dgm:prSet/>
      <dgm:spPr>
        <a:solidFill>
          <a:srgbClr val="0000FF"/>
        </a:solidFill>
      </dgm:spPr>
      <dgm:t>
        <a:bodyPr/>
        <a:lstStyle/>
        <a:p>
          <a:endParaRPr lang="tr-TR" b="1">
            <a:solidFill>
              <a:srgbClr val="0000FF"/>
            </a:solidFill>
          </a:endParaRPr>
        </a:p>
      </dgm:t>
    </dgm:pt>
    <dgm:pt modelId="{78252BDC-F2C6-459B-8110-34B0B334F0AD}">
      <dgm:prSet phldrT="[Metin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r-TR" sz="2400" b="1" dirty="0" smtClean="0">
              <a:solidFill>
                <a:srgbClr val="7030A0"/>
              </a:solidFill>
            </a:rPr>
            <a:t>8 </a:t>
          </a:r>
        </a:p>
        <a:p>
          <a:r>
            <a:rPr lang="tr-TR" sz="2400" b="1" dirty="0" err="1" smtClean="0">
              <a:solidFill>
                <a:srgbClr val="7030A0"/>
              </a:solidFill>
            </a:rPr>
            <a:t>Upper</a:t>
          </a:r>
          <a:r>
            <a:rPr lang="tr-TR" sz="2400" b="1" dirty="0" smtClean="0">
              <a:solidFill>
                <a:srgbClr val="7030A0"/>
              </a:solidFill>
            </a:rPr>
            <a:t> </a:t>
          </a:r>
          <a:r>
            <a:rPr lang="tr-TR" sz="2400" b="1" dirty="0" err="1" smtClean="0">
              <a:solidFill>
                <a:srgbClr val="7030A0"/>
              </a:solidFill>
            </a:rPr>
            <a:t>Air</a:t>
          </a:r>
          <a:r>
            <a:rPr lang="tr-TR" sz="2400" b="1" dirty="0" smtClean="0">
              <a:solidFill>
                <a:srgbClr val="7030A0"/>
              </a:solidFill>
            </a:rPr>
            <a:t> </a:t>
          </a:r>
          <a:r>
            <a:rPr lang="tr-TR" sz="2400" b="1" dirty="0" err="1" smtClean="0">
              <a:solidFill>
                <a:srgbClr val="7030A0"/>
              </a:solidFill>
            </a:rPr>
            <a:t>Station</a:t>
          </a:r>
          <a:endParaRPr lang="tr-TR" sz="2400" b="1" dirty="0">
            <a:solidFill>
              <a:srgbClr val="7030A0"/>
            </a:solidFill>
          </a:endParaRPr>
        </a:p>
      </dgm:t>
    </dgm:pt>
    <dgm:pt modelId="{0F129331-C69C-4E8B-874D-629D6B5AEA23}" type="parTrans" cxnId="{2FA81EC5-7C83-4A47-9236-DC4ABBA48934}">
      <dgm:prSet/>
      <dgm:spPr/>
      <dgm:t>
        <a:bodyPr/>
        <a:lstStyle/>
        <a:p>
          <a:endParaRPr lang="tr-TR" b="1">
            <a:solidFill>
              <a:srgbClr val="0000FF"/>
            </a:solidFill>
          </a:endParaRPr>
        </a:p>
      </dgm:t>
    </dgm:pt>
    <dgm:pt modelId="{1716EF8C-AB44-4FA0-9F8D-5BF4D0128548}" type="sibTrans" cxnId="{2FA81EC5-7C83-4A47-9236-DC4ABBA48934}">
      <dgm:prSet/>
      <dgm:spPr>
        <a:solidFill>
          <a:srgbClr val="0000FF"/>
        </a:solidFill>
      </dgm:spPr>
      <dgm:t>
        <a:bodyPr/>
        <a:lstStyle/>
        <a:p>
          <a:endParaRPr lang="tr-TR" b="1">
            <a:solidFill>
              <a:srgbClr val="0000FF"/>
            </a:solidFill>
          </a:endParaRPr>
        </a:p>
      </dgm:t>
    </dgm:pt>
    <dgm:pt modelId="{3CB55542-F92C-4B29-A8D3-E1804C951093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r-TR" sz="2800" b="1" dirty="0" smtClean="0">
              <a:solidFill>
                <a:schemeClr val="accent2">
                  <a:lumMod val="75000"/>
                </a:schemeClr>
              </a:solidFill>
            </a:rPr>
            <a:t>1174 </a:t>
          </a:r>
          <a:r>
            <a:rPr lang="tr-TR" sz="2400" b="1" dirty="0" err="1" smtClean="0">
              <a:solidFill>
                <a:schemeClr val="accent2">
                  <a:lumMod val="75000"/>
                </a:schemeClr>
              </a:solidFill>
            </a:rPr>
            <a:t>Observation</a:t>
          </a:r>
          <a:r>
            <a:rPr lang="tr-TR" sz="2400" b="1" dirty="0" smtClean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tr-TR" sz="2400" b="1" dirty="0" err="1" smtClean="0">
              <a:solidFill>
                <a:schemeClr val="accent2">
                  <a:lumMod val="75000"/>
                </a:schemeClr>
              </a:solidFill>
            </a:rPr>
            <a:t>Systems</a:t>
          </a:r>
          <a:endParaRPr lang="tr-TR" sz="2400" b="1" dirty="0">
            <a:solidFill>
              <a:schemeClr val="accent2">
                <a:lumMod val="75000"/>
              </a:schemeClr>
            </a:solidFill>
          </a:endParaRPr>
        </a:p>
      </dgm:t>
    </dgm:pt>
    <dgm:pt modelId="{1013031F-04F7-4F61-BE25-2CB7957D195F}" type="parTrans" cxnId="{7A10C9B6-67C2-4114-8DB8-776C847C0B93}">
      <dgm:prSet/>
      <dgm:spPr/>
      <dgm:t>
        <a:bodyPr/>
        <a:lstStyle/>
        <a:p>
          <a:endParaRPr lang="tr-TR" b="1"/>
        </a:p>
      </dgm:t>
    </dgm:pt>
    <dgm:pt modelId="{C2EE4682-E18D-4CBD-9AA3-0C1763C1F89A}" type="sibTrans" cxnId="{7A10C9B6-67C2-4114-8DB8-776C847C0B93}">
      <dgm:prSet/>
      <dgm:spPr/>
      <dgm:t>
        <a:bodyPr/>
        <a:lstStyle/>
        <a:p>
          <a:endParaRPr lang="tr-TR" b="1"/>
        </a:p>
      </dgm:t>
    </dgm:pt>
    <dgm:pt modelId="{0C75EE2E-A8A1-418E-8783-80E92DA73948}" type="pres">
      <dgm:prSet presAssocID="{F24D9D10-9F07-4813-BD60-F73CAC6069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BFBC975-5499-4F45-8E8E-DFC57BD48056}" type="pres">
      <dgm:prSet presAssocID="{27D94033-73DD-4AB3-B7B6-646360E3880B}" presName="composite" presStyleCnt="0"/>
      <dgm:spPr/>
    </dgm:pt>
    <dgm:pt modelId="{F23848A8-1F57-448E-9CC8-CB60E3E7F9C1}" type="pres">
      <dgm:prSet presAssocID="{27D94033-73DD-4AB3-B7B6-646360E3880B}" presName="imagSh" presStyleLbl="bgImgPlace1" presStyleIdx="0" presStyleCnt="3" custLinFactNeighborX="5024" custLinFactNeighborY="-20591"/>
      <dgm:spPr>
        <a:prstGeom prst="bevel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2B0E4B7-1EBA-47C9-B2C9-4819B2474B17}" type="pres">
      <dgm:prSet presAssocID="{27D94033-73DD-4AB3-B7B6-646360E3880B}" presName="txNode" presStyleLbl="node1" presStyleIdx="0" presStyleCnt="3" custScaleX="141892" custScaleY="100000" custLinFactNeighborX="-685" custLinFactNeighborY="1058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A376B8-06A7-43D4-B9A7-38EDE78874A5}" type="pres">
      <dgm:prSet presAssocID="{946253DE-9468-47BE-9D9A-D53F6F6F0BE4}" presName="sibTrans" presStyleLbl="sibTrans2D1" presStyleIdx="0" presStyleCnt="2"/>
      <dgm:spPr>
        <a:prstGeom prst="mathPlus">
          <a:avLst/>
        </a:prstGeom>
      </dgm:spPr>
      <dgm:t>
        <a:bodyPr/>
        <a:lstStyle/>
        <a:p>
          <a:endParaRPr lang="en-GB"/>
        </a:p>
      </dgm:t>
    </dgm:pt>
    <dgm:pt modelId="{9112731F-84B6-479E-8E6A-6D2C6593DABA}" type="pres">
      <dgm:prSet presAssocID="{946253DE-9468-47BE-9D9A-D53F6F6F0BE4}" presName="connTx" presStyleLbl="sibTrans2D1" presStyleIdx="0" presStyleCnt="2"/>
      <dgm:spPr/>
      <dgm:t>
        <a:bodyPr/>
        <a:lstStyle/>
        <a:p>
          <a:endParaRPr lang="en-GB"/>
        </a:p>
      </dgm:t>
    </dgm:pt>
    <dgm:pt modelId="{92810592-2E8B-4C97-8A08-7A291F28B45A}" type="pres">
      <dgm:prSet presAssocID="{78252BDC-F2C6-459B-8110-34B0B334F0AD}" presName="composite" presStyleCnt="0"/>
      <dgm:spPr/>
    </dgm:pt>
    <dgm:pt modelId="{33578D58-D2D7-4DF7-9492-A403F3377648}" type="pres">
      <dgm:prSet presAssocID="{78252BDC-F2C6-459B-8110-34B0B334F0AD}" presName="imagSh" presStyleLbl="bgImgPlace1" presStyleIdx="1" presStyleCnt="3" custLinFactNeighborX="1027" custLinFactNeighborY="-25692"/>
      <dgm:spPr>
        <a:prstGeom prst="bevel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7060F811-629A-40E4-9B36-D7BD975772D3}" type="pres">
      <dgm:prSet presAssocID="{78252BDC-F2C6-459B-8110-34B0B334F0AD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05FF7D9-8E0B-4920-9CB0-29F5DED37C52}" type="pres">
      <dgm:prSet presAssocID="{1716EF8C-AB44-4FA0-9F8D-5BF4D0128548}" presName="sibTrans" presStyleLbl="sibTrans2D1" presStyleIdx="1" presStyleCnt="2"/>
      <dgm:spPr>
        <a:prstGeom prst="mathEqual">
          <a:avLst/>
        </a:prstGeom>
      </dgm:spPr>
      <dgm:t>
        <a:bodyPr/>
        <a:lstStyle/>
        <a:p>
          <a:endParaRPr lang="en-GB"/>
        </a:p>
      </dgm:t>
    </dgm:pt>
    <dgm:pt modelId="{87226FB2-0C98-4223-98A1-E0CD55381B67}" type="pres">
      <dgm:prSet presAssocID="{1716EF8C-AB44-4FA0-9F8D-5BF4D0128548}" presName="connTx" presStyleLbl="sibTrans2D1" presStyleIdx="1" presStyleCnt="2"/>
      <dgm:spPr/>
      <dgm:t>
        <a:bodyPr/>
        <a:lstStyle/>
        <a:p>
          <a:endParaRPr lang="en-GB"/>
        </a:p>
      </dgm:t>
    </dgm:pt>
    <dgm:pt modelId="{4BF8AE49-8B3A-499C-9432-A95567E26AB1}" type="pres">
      <dgm:prSet presAssocID="{3CB55542-F92C-4B29-A8D3-E1804C951093}" presName="composite" presStyleCnt="0"/>
      <dgm:spPr/>
    </dgm:pt>
    <dgm:pt modelId="{8542E3A9-0163-4519-A0FF-68919761861F}" type="pres">
      <dgm:prSet presAssocID="{3CB55542-F92C-4B29-A8D3-E1804C951093}" presName="imagSh" presStyleLbl="bgImgPlace1" presStyleIdx="2" presStyleCnt="3"/>
      <dgm:spPr>
        <a:prstGeom prst="bevel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1A59558-9F6F-4776-B933-85E054FFACD9}" type="pres">
      <dgm:prSet presAssocID="{3CB55542-F92C-4B29-A8D3-E1804C951093}" presName="txNode" presStyleLbl="node1" presStyleIdx="2" presStyleCnt="3" custScaleX="11481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B46E668-988E-429E-AEC8-5F952F67E503}" srcId="{F24D9D10-9F07-4813-BD60-F73CAC60694D}" destId="{27D94033-73DD-4AB3-B7B6-646360E3880B}" srcOrd="0" destOrd="0" parTransId="{02C16FED-9156-4D81-8ADB-665AB5E20B53}" sibTransId="{946253DE-9468-47BE-9D9A-D53F6F6F0BE4}"/>
    <dgm:cxn modelId="{244AE34F-C8B5-4279-B5ED-BCEFA37AF3F4}" type="presOf" srcId="{3CB55542-F92C-4B29-A8D3-E1804C951093}" destId="{E1A59558-9F6F-4776-B933-85E054FFACD9}" srcOrd="0" destOrd="0" presId="urn:microsoft.com/office/officeart/2005/8/layout/hProcess10#2"/>
    <dgm:cxn modelId="{1F9A2233-9E3C-45AF-836F-059AB2BFDCE1}" type="presOf" srcId="{1716EF8C-AB44-4FA0-9F8D-5BF4D0128548}" destId="{87226FB2-0C98-4223-98A1-E0CD55381B67}" srcOrd="1" destOrd="0" presId="urn:microsoft.com/office/officeart/2005/8/layout/hProcess10#2"/>
    <dgm:cxn modelId="{2FA81EC5-7C83-4A47-9236-DC4ABBA48934}" srcId="{F24D9D10-9F07-4813-BD60-F73CAC60694D}" destId="{78252BDC-F2C6-459B-8110-34B0B334F0AD}" srcOrd="1" destOrd="0" parTransId="{0F129331-C69C-4E8B-874D-629D6B5AEA23}" sibTransId="{1716EF8C-AB44-4FA0-9F8D-5BF4D0128548}"/>
    <dgm:cxn modelId="{7A10C9B6-67C2-4114-8DB8-776C847C0B93}" srcId="{F24D9D10-9F07-4813-BD60-F73CAC60694D}" destId="{3CB55542-F92C-4B29-A8D3-E1804C951093}" srcOrd="2" destOrd="0" parTransId="{1013031F-04F7-4F61-BE25-2CB7957D195F}" sibTransId="{C2EE4682-E18D-4CBD-9AA3-0C1763C1F89A}"/>
    <dgm:cxn modelId="{3EB93B58-4B01-4A01-9587-9E81C4E94B6C}" type="presOf" srcId="{F24D9D10-9F07-4813-BD60-F73CAC60694D}" destId="{0C75EE2E-A8A1-418E-8783-80E92DA73948}" srcOrd="0" destOrd="0" presId="urn:microsoft.com/office/officeart/2005/8/layout/hProcess10#2"/>
    <dgm:cxn modelId="{A7523C56-D619-4352-9E7A-FF030A523166}" type="presOf" srcId="{1716EF8C-AB44-4FA0-9F8D-5BF4D0128548}" destId="{605FF7D9-8E0B-4920-9CB0-29F5DED37C52}" srcOrd="0" destOrd="0" presId="urn:microsoft.com/office/officeart/2005/8/layout/hProcess10#2"/>
    <dgm:cxn modelId="{8C877BC6-524F-4321-8551-856F0B566C7D}" type="presOf" srcId="{27D94033-73DD-4AB3-B7B6-646360E3880B}" destId="{12B0E4B7-1EBA-47C9-B2C9-4819B2474B17}" srcOrd="0" destOrd="0" presId="urn:microsoft.com/office/officeart/2005/8/layout/hProcess10#2"/>
    <dgm:cxn modelId="{44419A51-F9C6-414C-ABFB-EF87E0867346}" type="presOf" srcId="{946253DE-9468-47BE-9D9A-D53F6F6F0BE4}" destId="{F4A376B8-06A7-43D4-B9A7-38EDE78874A5}" srcOrd="0" destOrd="0" presId="urn:microsoft.com/office/officeart/2005/8/layout/hProcess10#2"/>
    <dgm:cxn modelId="{ABEC59EC-A156-4349-A872-802741796F4F}" type="presOf" srcId="{946253DE-9468-47BE-9D9A-D53F6F6F0BE4}" destId="{9112731F-84B6-479E-8E6A-6D2C6593DABA}" srcOrd="1" destOrd="0" presId="urn:microsoft.com/office/officeart/2005/8/layout/hProcess10#2"/>
    <dgm:cxn modelId="{C6AE9ECB-345D-4C1A-91F4-9C8515C2FAAD}" type="presOf" srcId="{78252BDC-F2C6-459B-8110-34B0B334F0AD}" destId="{7060F811-629A-40E4-9B36-D7BD975772D3}" srcOrd="0" destOrd="0" presId="urn:microsoft.com/office/officeart/2005/8/layout/hProcess10#2"/>
    <dgm:cxn modelId="{7EF5D00D-E268-41BB-A435-5B087F3A2D36}" type="presParOf" srcId="{0C75EE2E-A8A1-418E-8783-80E92DA73948}" destId="{9BFBC975-5499-4F45-8E8E-DFC57BD48056}" srcOrd="0" destOrd="0" presId="urn:microsoft.com/office/officeart/2005/8/layout/hProcess10#2"/>
    <dgm:cxn modelId="{D8795756-CE28-407A-83B1-35694685ADE5}" type="presParOf" srcId="{9BFBC975-5499-4F45-8E8E-DFC57BD48056}" destId="{F23848A8-1F57-448E-9CC8-CB60E3E7F9C1}" srcOrd="0" destOrd="0" presId="urn:microsoft.com/office/officeart/2005/8/layout/hProcess10#2"/>
    <dgm:cxn modelId="{0FA91116-531F-4F32-9692-A63FFFDD4163}" type="presParOf" srcId="{9BFBC975-5499-4F45-8E8E-DFC57BD48056}" destId="{12B0E4B7-1EBA-47C9-B2C9-4819B2474B17}" srcOrd="1" destOrd="0" presId="urn:microsoft.com/office/officeart/2005/8/layout/hProcess10#2"/>
    <dgm:cxn modelId="{645A7331-3503-4627-9111-A0B98476C761}" type="presParOf" srcId="{0C75EE2E-A8A1-418E-8783-80E92DA73948}" destId="{F4A376B8-06A7-43D4-B9A7-38EDE78874A5}" srcOrd="1" destOrd="0" presId="urn:microsoft.com/office/officeart/2005/8/layout/hProcess10#2"/>
    <dgm:cxn modelId="{71841CD8-7886-4700-B021-183ACDD98A80}" type="presParOf" srcId="{F4A376B8-06A7-43D4-B9A7-38EDE78874A5}" destId="{9112731F-84B6-479E-8E6A-6D2C6593DABA}" srcOrd="0" destOrd="0" presId="urn:microsoft.com/office/officeart/2005/8/layout/hProcess10#2"/>
    <dgm:cxn modelId="{9ADE12AD-0D76-4963-8EC4-CB396E11B806}" type="presParOf" srcId="{0C75EE2E-A8A1-418E-8783-80E92DA73948}" destId="{92810592-2E8B-4C97-8A08-7A291F28B45A}" srcOrd="2" destOrd="0" presId="urn:microsoft.com/office/officeart/2005/8/layout/hProcess10#2"/>
    <dgm:cxn modelId="{32B3DE8A-D11A-44F3-B1C3-45B5CFDAAF4E}" type="presParOf" srcId="{92810592-2E8B-4C97-8A08-7A291F28B45A}" destId="{33578D58-D2D7-4DF7-9492-A403F3377648}" srcOrd="0" destOrd="0" presId="urn:microsoft.com/office/officeart/2005/8/layout/hProcess10#2"/>
    <dgm:cxn modelId="{9622170C-953E-4430-80AB-84F526A94A60}" type="presParOf" srcId="{92810592-2E8B-4C97-8A08-7A291F28B45A}" destId="{7060F811-629A-40E4-9B36-D7BD975772D3}" srcOrd="1" destOrd="0" presId="urn:microsoft.com/office/officeart/2005/8/layout/hProcess10#2"/>
    <dgm:cxn modelId="{EF47BA64-6E79-49D3-8A80-1987707322E5}" type="presParOf" srcId="{0C75EE2E-A8A1-418E-8783-80E92DA73948}" destId="{605FF7D9-8E0B-4920-9CB0-29F5DED37C52}" srcOrd="3" destOrd="0" presId="urn:microsoft.com/office/officeart/2005/8/layout/hProcess10#2"/>
    <dgm:cxn modelId="{96A359D7-33E2-463A-A82B-7FE9B4F5DD73}" type="presParOf" srcId="{605FF7D9-8E0B-4920-9CB0-29F5DED37C52}" destId="{87226FB2-0C98-4223-98A1-E0CD55381B67}" srcOrd="0" destOrd="0" presId="urn:microsoft.com/office/officeart/2005/8/layout/hProcess10#2"/>
    <dgm:cxn modelId="{E55AEF53-608F-424E-AC29-407A81088533}" type="presParOf" srcId="{0C75EE2E-A8A1-418E-8783-80E92DA73948}" destId="{4BF8AE49-8B3A-499C-9432-A95567E26AB1}" srcOrd="4" destOrd="0" presId="urn:microsoft.com/office/officeart/2005/8/layout/hProcess10#2"/>
    <dgm:cxn modelId="{CC21E599-D543-4485-A2F5-298C64070A81}" type="presParOf" srcId="{4BF8AE49-8B3A-499C-9432-A95567E26AB1}" destId="{8542E3A9-0163-4519-A0FF-68919761861F}" srcOrd="0" destOrd="0" presId="urn:microsoft.com/office/officeart/2005/8/layout/hProcess10#2"/>
    <dgm:cxn modelId="{EFDAA435-6F1C-4BAC-B007-0C65987904CC}" type="presParOf" srcId="{4BF8AE49-8B3A-499C-9432-A95567E26AB1}" destId="{E1A59558-9F6F-4776-B933-85E054FFACD9}" srcOrd="1" destOrd="0" presId="urn:microsoft.com/office/officeart/2005/8/layout/hProcess10#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3848A8-1F57-448E-9CC8-CB60E3E7F9C1}">
      <dsp:nvSpPr>
        <dsp:cNvPr id="0" name=""/>
        <dsp:cNvSpPr/>
      </dsp:nvSpPr>
      <dsp:spPr>
        <a:xfrm>
          <a:off x="73179" y="221631"/>
          <a:ext cx="1370222" cy="1370222"/>
        </a:xfrm>
        <a:prstGeom prst="bevel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B0E4B7-1EBA-47C9-B2C9-4819B2474B17}">
      <dsp:nvSpPr>
        <dsp:cNvPr id="0" name=""/>
        <dsp:cNvSpPr/>
      </dsp:nvSpPr>
      <dsp:spPr>
        <a:xfrm>
          <a:off x="216026" y="1327702"/>
          <a:ext cx="1370222" cy="137022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FF0000"/>
              </a:solidFill>
            </a:rPr>
            <a:t>1021 AWOS</a:t>
          </a:r>
          <a:endParaRPr lang="tr-TR" sz="2400" b="1" kern="1200" dirty="0">
            <a:solidFill>
              <a:srgbClr val="FF0000"/>
            </a:solidFill>
          </a:endParaRPr>
        </a:p>
      </dsp:txBody>
      <dsp:txXfrm>
        <a:off x="216026" y="1327702"/>
        <a:ext cx="1370222" cy="1370222"/>
      </dsp:txXfrm>
    </dsp:sp>
    <dsp:sp modelId="{F4A376B8-06A7-43D4-B9A7-38EDE78874A5}">
      <dsp:nvSpPr>
        <dsp:cNvPr id="0" name=""/>
        <dsp:cNvSpPr/>
      </dsp:nvSpPr>
      <dsp:spPr>
        <a:xfrm>
          <a:off x="1673287" y="742119"/>
          <a:ext cx="229885" cy="329245"/>
        </a:xfrm>
        <a:prstGeom prst="mathPlus">
          <a:avLst/>
        </a:prstGeom>
        <a:solidFill>
          <a:srgbClr val="0000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400" b="1" kern="1200">
            <a:solidFill>
              <a:srgbClr val="FF0000"/>
            </a:solidFill>
          </a:endParaRPr>
        </a:p>
      </dsp:txBody>
      <dsp:txXfrm>
        <a:off x="1673287" y="742119"/>
        <a:ext cx="229885" cy="329245"/>
      </dsp:txXfrm>
    </dsp:sp>
    <dsp:sp modelId="{B533099C-B4C7-4904-8402-77ABFCFD75BD}">
      <dsp:nvSpPr>
        <dsp:cNvPr id="0" name=""/>
        <dsp:cNvSpPr/>
      </dsp:nvSpPr>
      <dsp:spPr>
        <a:xfrm>
          <a:off x="2100217" y="221631"/>
          <a:ext cx="1370222" cy="1370222"/>
        </a:xfrm>
        <a:prstGeom prst="bevel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CB82A-31C4-4BCB-9F7D-743E2BC4658A}">
      <dsp:nvSpPr>
        <dsp:cNvPr id="0" name=""/>
        <dsp:cNvSpPr/>
      </dsp:nvSpPr>
      <dsp:spPr>
        <a:xfrm>
          <a:off x="2268639" y="1325907"/>
          <a:ext cx="1536389" cy="137022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C00000"/>
              </a:solidFill>
            </a:rPr>
            <a:t>62 </a:t>
          </a:r>
          <a:r>
            <a:rPr lang="tr-TR" sz="2400" b="1" kern="1200" dirty="0" err="1" smtClean="0">
              <a:solidFill>
                <a:srgbClr val="C00000"/>
              </a:solidFill>
            </a:rPr>
            <a:t>Airport</a:t>
          </a:r>
          <a:r>
            <a:rPr lang="tr-TR" sz="2400" b="1" kern="1200" dirty="0" smtClean="0">
              <a:solidFill>
                <a:srgbClr val="C00000"/>
              </a:solidFill>
            </a:rPr>
            <a:t> AWOS</a:t>
          </a:r>
          <a:endParaRPr lang="tr-TR" sz="2400" b="1" kern="1200" dirty="0">
            <a:solidFill>
              <a:srgbClr val="C00000"/>
            </a:solidFill>
          </a:endParaRPr>
        </a:p>
      </dsp:txBody>
      <dsp:txXfrm>
        <a:off x="2268639" y="1325907"/>
        <a:ext cx="1536389" cy="1370222"/>
      </dsp:txXfrm>
    </dsp:sp>
    <dsp:sp modelId="{030484ED-0392-4BD5-A2E6-D57BCC9CDB3F}">
      <dsp:nvSpPr>
        <dsp:cNvPr id="0" name=""/>
        <dsp:cNvSpPr/>
      </dsp:nvSpPr>
      <dsp:spPr>
        <a:xfrm rot="21493239">
          <a:off x="3778261" y="706489"/>
          <a:ext cx="308044" cy="329245"/>
        </a:xfrm>
        <a:prstGeom prst="mathPlus">
          <a:avLst/>
        </a:prstGeom>
        <a:solidFill>
          <a:srgbClr val="0000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400" b="1" kern="1200">
            <a:solidFill>
              <a:srgbClr val="0000FF"/>
            </a:solidFill>
          </a:endParaRPr>
        </a:p>
      </dsp:txBody>
      <dsp:txXfrm rot="21493239">
        <a:off x="3778261" y="706489"/>
        <a:ext cx="308044" cy="329245"/>
      </dsp:txXfrm>
    </dsp:sp>
    <dsp:sp modelId="{33578D58-D2D7-4DF7-9492-A403F3377648}">
      <dsp:nvSpPr>
        <dsp:cNvPr id="0" name=""/>
        <dsp:cNvSpPr/>
      </dsp:nvSpPr>
      <dsp:spPr>
        <a:xfrm>
          <a:off x="4350142" y="151735"/>
          <a:ext cx="1370222" cy="1370222"/>
        </a:xfrm>
        <a:prstGeom prst="bevel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0F811-629A-40E4-9B36-D7BD975772D3}">
      <dsp:nvSpPr>
        <dsp:cNvPr id="0" name=""/>
        <dsp:cNvSpPr/>
      </dsp:nvSpPr>
      <dsp:spPr>
        <a:xfrm>
          <a:off x="4464502" y="1327702"/>
          <a:ext cx="1555668" cy="137022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0000FF"/>
              </a:solidFill>
              <a:hlinkClick xmlns:r="http://schemas.openxmlformats.org/officeDocument/2006/relationships" r:id="rId4" action="ppaction://hlinkpres?slideindex=1&amp;slidetitle="/>
            </a:rPr>
            <a:t>70 </a:t>
          </a:r>
          <a:r>
            <a:rPr lang="tr-TR" sz="2400" b="1" kern="1200" dirty="0" err="1" smtClean="0">
              <a:solidFill>
                <a:srgbClr val="0000FF"/>
              </a:solidFill>
              <a:hlinkClick xmlns:r="http://schemas.openxmlformats.org/officeDocument/2006/relationships" r:id="rId4" action="ppaction://hlinkpres?slideindex=1&amp;slidetitle="/>
            </a:rPr>
            <a:t>Marine</a:t>
          </a:r>
          <a:r>
            <a:rPr lang="tr-TR" sz="2400" b="1" kern="1200" dirty="0" smtClean="0">
              <a:solidFill>
                <a:srgbClr val="0000FF"/>
              </a:solidFill>
              <a:hlinkClick xmlns:r="http://schemas.openxmlformats.org/officeDocument/2006/relationships" r:id="rId4" action="ppaction://hlinkpres?slideindex=1&amp;slidetitle="/>
            </a:rPr>
            <a:t> AWOS</a:t>
          </a:r>
          <a:endParaRPr lang="tr-TR" sz="2400" b="1" kern="1200" dirty="0">
            <a:solidFill>
              <a:srgbClr val="0000FF"/>
            </a:solidFill>
          </a:endParaRPr>
        </a:p>
      </dsp:txBody>
      <dsp:txXfrm>
        <a:off x="4464502" y="1327702"/>
        <a:ext cx="1555668" cy="1370222"/>
      </dsp:txXfrm>
    </dsp:sp>
    <dsp:sp modelId="{605FF7D9-8E0B-4920-9CB0-29F5DED37C52}">
      <dsp:nvSpPr>
        <dsp:cNvPr id="0" name=""/>
        <dsp:cNvSpPr/>
      </dsp:nvSpPr>
      <dsp:spPr>
        <a:xfrm>
          <a:off x="6007166" y="672224"/>
          <a:ext cx="286801" cy="329245"/>
        </a:xfrm>
        <a:prstGeom prst="mathEqual">
          <a:avLst/>
        </a:prstGeom>
        <a:solidFill>
          <a:srgbClr val="0000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400" b="1" kern="1200">
            <a:solidFill>
              <a:srgbClr val="0000FF"/>
            </a:solidFill>
          </a:endParaRPr>
        </a:p>
      </dsp:txBody>
      <dsp:txXfrm>
        <a:off x="6007166" y="672224"/>
        <a:ext cx="286801" cy="329245"/>
      </dsp:txXfrm>
    </dsp:sp>
    <dsp:sp modelId="{6F6006D5-D6F6-4820-A964-7A7575722942}">
      <dsp:nvSpPr>
        <dsp:cNvPr id="0" name=""/>
        <dsp:cNvSpPr/>
      </dsp:nvSpPr>
      <dsp:spPr>
        <a:xfrm>
          <a:off x="6539798" y="151735"/>
          <a:ext cx="1370222" cy="1370222"/>
        </a:xfrm>
        <a:prstGeom prst="bevel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BE0154-41E0-4DAE-9669-96B090A40126}">
      <dsp:nvSpPr>
        <dsp:cNvPr id="0" name=""/>
        <dsp:cNvSpPr/>
      </dsp:nvSpPr>
      <dsp:spPr>
        <a:xfrm>
          <a:off x="6718003" y="1325907"/>
          <a:ext cx="1486568" cy="137022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chemeClr val="tx1"/>
              </a:solidFill>
            </a:rPr>
            <a:t>1153 AWOS</a:t>
          </a:r>
          <a:endParaRPr lang="tr-TR" sz="2400" b="1" kern="1200" dirty="0">
            <a:solidFill>
              <a:schemeClr val="tx1"/>
            </a:solidFill>
          </a:endParaRPr>
        </a:p>
      </dsp:txBody>
      <dsp:txXfrm>
        <a:off x="6718003" y="1325907"/>
        <a:ext cx="1486568" cy="137022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3848A8-1F57-448E-9CC8-CB60E3E7F9C1}">
      <dsp:nvSpPr>
        <dsp:cNvPr id="0" name=""/>
        <dsp:cNvSpPr/>
      </dsp:nvSpPr>
      <dsp:spPr>
        <a:xfrm>
          <a:off x="166979" y="0"/>
          <a:ext cx="1691619" cy="1530169"/>
        </a:xfrm>
        <a:prstGeom prst="bevel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B0E4B7-1EBA-47C9-B2C9-4819B2474B17}">
      <dsp:nvSpPr>
        <dsp:cNvPr id="0" name=""/>
        <dsp:cNvSpPr/>
      </dsp:nvSpPr>
      <dsp:spPr>
        <a:xfrm>
          <a:off x="0" y="918102"/>
          <a:ext cx="2400273" cy="153016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FF0000"/>
              </a:solidFill>
            </a:rPr>
            <a:t>10 C-</a:t>
          </a:r>
          <a:r>
            <a:rPr lang="tr-TR" sz="2400" b="1" kern="1200" dirty="0" err="1" smtClean="0">
              <a:solidFill>
                <a:srgbClr val="FF0000"/>
              </a:solidFill>
            </a:rPr>
            <a:t>Band</a:t>
          </a:r>
          <a:r>
            <a:rPr lang="tr-TR" sz="2400" b="1" kern="1200" dirty="0" smtClean="0">
              <a:solidFill>
                <a:srgbClr val="FF0000"/>
              </a:solidFill>
            </a:rPr>
            <a:t> Radar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FF0000"/>
              </a:solidFill>
            </a:rPr>
            <a:t>1 X-</a:t>
          </a:r>
          <a:r>
            <a:rPr lang="tr-TR" sz="2400" b="1" kern="1200" dirty="0" err="1" smtClean="0">
              <a:solidFill>
                <a:srgbClr val="FF0000"/>
              </a:solidFill>
            </a:rPr>
            <a:t>Band</a:t>
          </a:r>
          <a:r>
            <a:rPr lang="tr-TR" sz="2400" b="1" kern="1200" dirty="0" smtClean="0">
              <a:solidFill>
                <a:srgbClr val="FF0000"/>
              </a:solidFill>
            </a:rPr>
            <a:t> Radar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FF0000"/>
              </a:solidFill>
            </a:rPr>
            <a:t>2 </a:t>
          </a:r>
          <a:r>
            <a:rPr lang="tr-TR" sz="2400" b="1" kern="1200" dirty="0" err="1" smtClean="0">
              <a:solidFill>
                <a:srgbClr val="FF0000"/>
              </a:solidFill>
            </a:rPr>
            <a:t>Marine</a:t>
          </a:r>
          <a:r>
            <a:rPr lang="tr-TR" sz="2400" b="1" kern="1200" dirty="0" smtClean="0">
              <a:solidFill>
                <a:srgbClr val="FF0000"/>
              </a:solidFill>
            </a:rPr>
            <a:t> Radar</a:t>
          </a:r>
          <a:endParaRPr lang="tr-TR" sz="2400" b="1" kern="1200" dirty="0">
            <a:solidFill>
              <a:srgbClr val="FF0000"/>
            </a:solidFill>
          </a:endParaRPr>
        </a:p>
      </dsp:txBody>
      <dsp:txXfrm>
        <a:off x="0" y="918102"/>
        <a:ext cx="2400273" cy="1530169"/>
      </dsp:txXfrm>
    </dsp:sp>
    <dsp:sp modelId="{F4A376B8-06A7-43D4-B9A7-38EDE78874A5}">
      <dsp:nvSpPr>
        <dsp:cNvPr id="0" name=""/>
        <dsp:cNvSpPr/>
      </dsp:nvSpPr>
      <dsp:spPr>
        <a:xfrm>
          <a:off x="2284791" y="561848"/>
          <a:ext cx="426192" cy="406472"/>
        </a:xfrm>
        <a:prstGeom prst="mathPlus">
          <a:avLst/>
        </a:prstGeom>
        <a:solidFill>
          <a:srgbClr val="0000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b="1" kern="1200">
            <a:solidFill>
              <a:srgbClr val="0000FF"/>
            </a:solidFill>
          </a:endParaRPr>
        </a:p>
      </dsp:txBody>
      <dsp:txXfrm>
        <a:off x="2284791" y="561848"/>
        <a:ext cx="426192" cy="406472"/>
      </dsp:txXfrm>
    </dsp:sp>
    <dsp:sp modelId="{33578D58-D2D7-4DF7-9492-A403F3377648}">
      <dsp:nvSpPr>
        <dsp:cNvPr id="0" name=""/>
        <dsp:cNvSpPr/>
      </dsp:nvSpPr>
      <dsp:spPr>
        <a:xfrm>
          <a:off x="3076292" y="0"/>
          <a:ext cx="1691619" cy="1530170"/>
        </a:xfrm>
        <a:prstGeom prst="bevel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0F811-629A-40E4-9B36-D7BD975772D3}">
      <dsp:nvSpPr>
        <dsp:cNvPr id="0" name=""/>
        <dsp:cNvSpPr/>
      </dsp:nvSpPr>
      <dsp:spPr>
        <a:xfrm>
          <a:off x="3334299" y="918102"/>
          <a:ext cx="1691619" cy="153017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7030A0"/>
              </a:solidFill>
            </a:rPr>
            <a:t>8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err="1" smtClean="0">
              <a:solidFill>
                <a:srgbClr val="7030A0"/>
              </a:solidFill>
            </a:rPr>
            <a:t>Upper</a:t>
          </a:r>
          <a:r>
            <a:rPr lang="tr-TR" sz="2400" b="1" kern="1200" dirty="0" smtClean="0">
              <a:solidFill>
                <a:srgbClr val="7030A0"/>
              </a:solidFill>
            </a:rPr>
            <a:t> </a:t>
          </a:r>
          <a:r>
            <a:rPr lang="tr-TR" sz="2400" b="1" kern="1200" dirty="0" err="1" smtClean="0">
              <a:solidFill>
                <a:srgbClr val="7030A0"/>
              </a:solidFill>
            </a:rPr>
            <a:t>Air</a:t>
          </a:r>
          <a:r>
            <a:rPr lang="tr-TR" sz="2400" b="1" kern="1200" dirty="0" smtClean="0">
              <a:solidFill>
                <a:srgbClr val="7030A0"/>
              </a:solidFill>
            </a:rPr>
            <a:t> </a:t>
          </a:r>
          <a:r>
            <a:rPr lang="tr-TR" sz="2400" b="1" kern="1200" dirty="0" err="1" smtClean="0">
              <a:solidFill>
                <a:srgbClr val="7030A0"/>
              </a:solidFill>
            </a:rPr>
            <a:t>Station</a:t>
          </a:r>
          <a:endParaRPr lang="tr-TR" sz="2400" b="1" kern="1200" dirty="0">
            <a:solidFill>
              <a:srgbClr val="7030A0"/>
            </a:solidFill>
          </a:endParaRPr>
        </a:p>
      </dsp:txBody>
      <dsp:txXfrm>
        <a:off x="3334299" y="918102"/>
        <a:ext cx="1691619" cy="1530170"/>
      </dsp:txXfrm>
    </dsp:sp>
    <dsp:sp modelId="{605FF7D9-8E0B-4920-9CB0-29F5DED37C52}">
      <dsp:nvSpPr>
        <dsp:cNvPr id="0" name=""/>
        <dsp:cNvSpPr/>
      </dsp:nvSpPr>
      <dsp:spPr>
        <a:xfrm>
          <a:off x="5087675" y="561848"/>
          <a:ext cx="319762" cy="406472"/>
        </a:xfrm>
        <a:prstGeom prst="mathEqual">
          <a:avLst/>
        </a:prstGeom>
        <a:solidFill>
          <a:srgbClr val="0000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b="1" kern="1200">
            <a:solidFill>
              <a:srgbClr val="0000FF"/>
            </a:solidFill>
          </a:endParaRPr>
        </a:p>
      </dsp:txBody>
      <dsp:txXfrm>
        <a:off x="5087675" y="561848"/>
        <a:ext cx="319762" cy="406472"/>
      </dsp:txXfrm>
    </dsp:sp>
    <dsp:sp modelId="{8542E3A9-0163-4519-A0FF-68919761861F}">
      <dsp:nvSpPr>
        <dsp:cNvPr id="0" name=""/>
        <dsp:cNvSpPr/>
      </dsp:nvSpPr>
      <dsp:spPr>
        <a:xfrm>
          <a:off x="5681520" y="0"/>
          <a:ext cx="1691619" cy="1530170"/>
        </a:xfrm>
        <a:prstGeom prst="bevel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59558-9F6F-4776-B933-85E054FFACD9}">
      <dsp:nvSpPr>
        <dsp:cNvPr id="0" name=""/>
        <dsp:cNvSpPr/>
      </dsp:nvSpPr>
      <dsp:spPr>
        <a:xfrm>
          <a:off x="5831602" y="918102"/>
          <a:ext cx="1942216" cy="153017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solidFill>
                <a:schemeClr val="accent2">
                  <a:lumMod val="75000"/>
                </a:schemeClr>
              </a:solidFill>
            </a:rPr>
            <a:t>1174 </a:t>
          </a:r>
          <a:r>
            <a:rPr lang="tr-TR" sz="2400" b="1" kern="1200" dirty="0" err="1" smtClean="0">
              <a:solidFill>
                <a:schemeClr val="accent2">
                  <a:lumMod val="75000"/>
                </a:schemeClr>
              </a:solidFill>
            </a:rPr>
            <a:t>Observation</a:t>
          </a:r>
          <a:r>
            <a:rPr lang="tr-TR" sz="2400" b="1" kern="1200" dirty="0" smtClean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tr-TR" sz="2400" b="1" kern="1200" dirty="0" err="1" smtClean="0">
              <a:solidFill>
                <a:schemeClr val="accent2">
                  <a:lumMod val="75000"/>
                </a:schemeClr>
              </a:solidFill>
            </a:rPr>
            <a:t>Systems</a:t>
          </a:r>
          <a:endParaRPr lang="tr-TR" sz="2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5831602" y="918102"/>
        <a:ext cx="1942216" cy="1530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#2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D04CB-FF26-4ABB-951F-281AC570E0AC}" type="datetimeFigureOut">
              <a:rPr lang="tr-TR" smtClean="0"/>
              <a:pPr/>
              <a:t>26.04.2014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9FBE-C0ED-4B86-BA98-99E851001C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66208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79FBE-C0ED-4B86-BA98-99E851001C9C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smtClean="0"/>
          </a:p>
        </p:txBody>
      </p:sp>
      <p:sp>
        <p:nvSpPr>
          <p:cNvPr id="63492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32B5A0F-9EF2-4C2B-932E-E0C92DBB8881}" type="slidenum">
              <a:rPr lang="tr-TR" sz="1200" b="0" smtClean="0">
                <a:solidFill>
                  <a:schemeClr val="tx1"/>
                </a:solidFill>
              </a:rPr>
              <a:pPr eaLnBrk="1" hangingPunct="1"/>
              <a:t>6</a:t>
            </a:fld>
            <a:endParaRPr lang="tr-TR" sz="1200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smtClean="0"/>
          </a:p>
        </p:txBody>
      </p:sp>
      <p:sp>
        <p:nvSpPr>
          <p:cNvPr id="1003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EBDFABE-4D34-4873-AC0D-059C9CA42198}" type="slidenum">
              <a:rPr lang="tr-TR" sz="1200" b="0" smtClean="0">
                <a:solidFill>
                  <a:schemeClr val="tx1"/>
                </a:solidFill>
              </a:rPr>
              <a:pPr eaLnBrk="1" hangingPunct="1"/>
              <a:t>10</a:t>
            </a:fld>
            <a:endParaRPr lang="tr-TR" sz="1200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595" tIns="45798" rIns="91595" bIns="4579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196612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95" tIns="45798" rIns="91595" bIns="45798" anchor="b"/>
          <a:lstStyle/>
          <a:p>
            <a:pPr algn="r">
              <a:defRPr/>
            </a:pPr>
            <a:fld id="{F709D6F5-C6AC-460E-B096-E718134C454B}" type="slidenum">
              <a:rPr lang="tr-TR" sz="1200">
                <a:latin typeface="+mn-lt"/>
                <a:cs typeface="+mn-cs"/>
              </a:rPr>
              <a:pPr algn="r">
                <a:defRPr/>
              </a:pPr>
              <a:t>21</a:t>
            </a:fld>
            <a:endParaRPr lang="tr-TR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9F07-EB7F-4B19-B889-64598775EE14}" type="datetime1">
              <a:rPr lang="tr-TR" smtClean="0"/>
              <a:pPr/>
              <a:t>26.04.2014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METEOROLOJİ GENEL MÜDÜRLÜĞÜ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F278E-DE96-4EFE-B9AF-1676FDC3FF9C}" type="datetime1">
              <a:rPr lang="tr-TR" smtClean="0"/>
              <a:pPr/>
              <a:t>26.04.2014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METEOROLOJİ GENEL MÜDÜRLÜĞÜ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1A0E-219A-4F37-9D85-09AC61809DD6}" type="datetime1">
              <a:rPr lang="tr-TR" smtClean="0"/>
              <a:pPr/>
              <a:t>26.04.2014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METEOROLOJİ GENEL MÜDÜRLÜĞÜ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18A1-2A9A-4DF6-95A9-C8B693A2D7F5}" type="datetime1">
              <a:rPr lang="tr-TR" smtClean="0"/>
              <a:pPr/>
              <a:t>26.04.2014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METEOROLOJİ GENEL MÜDÜRLÜĞÜ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0DC40-F1C6-4C96-8016-48DB4BB8B7A9}" type="datetime1">
              <a:rPr lang="tr-TR" smtClean="0"/>
              <a:pPr/>
              <a:t>26.04.2014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METEOROLOJİ GENEL MÜDÜRLÜĞÜ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68F4B-324A-4C60-BD03-3886377E3AED}" type="datetime1">
              <a:rPr lang="tr-TR" smtClean="0"/>
              <a:pPr/>
              <a:t>26.04.2014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METEOROLOJİ GENEL MÜDÜRLÜĞÜ</a:t>
            </a: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5F5E-AD33-4129-B3DC-EA227DE41849}" type="datetime1">
              <a:rPr lang="tr-TR" smtClean="0"/>
              <a:pPr/>
              <a:t>26.04.2014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METEOROLOJİ GENEL MÜDÜRLÜĞÜ</a:t>
            </a:r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49360-A19E-4AE4-B30B-8EC864961102}" type="datetime1">
              <a:rPr lang="tr-TR" smtClean="0"/>
              <a:pPr/>
              <a:t>26.04.2014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METEOROLOJİ GENEL MÜDÜRLÜĞÜ</a:t>
            </a: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0E757-DACD-4DC2-9D5C-1720B5E7F3A4}" type="datetime1">
              <a:rPr lang="tr-TR" smtClean="0"/>
              <a:pPr/>
              <a:t>26.04.2014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METEOROLOJİ GENEL MÜDÜRLÜĞÜ</a:t>
            </a:r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B690-1807-439F-997F-43420FB1F8D5}" type="datetime1">
              <a:rPr lang="tr-TR" smtClean="0"/>
              <a:pPr/>
              <a:t>26.04.2014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METEOROLOJİ GENEL MÜDÜRLÜĞÜ</a:t>
            </a: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661A1-864A-47A4-B2F5-F515E3ABF40E}" type="datetime1">
              <a:rPr lang="tr-TR" smtClean="0"/>
              <a:pPr/>
              <a:t>26.04.2014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METEOROLOJİ GENEL MÜDÜRLÜĞÜ</a:t>
            </a: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48B90-0AF1-473F-B31F-1AFDCA84B31B}" type="datetime1">
              <a:rPr lang="tr-TR" smtClean="0"/>
              <a:pPr/>
              <a:t>26.04.2014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METEOROLOJİ GENEL MÜDÜRLÜĞÜ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3.png"/><Relationship Id="rId3" Type="http://schemas.openxmlformats.org/officeDocument/2006/relationships/image" Target="../media/image38.gif"/><Relationship Id="rId7" Type="http://schemas.openxmlformats.org/officeDocument/2006/relationships/image" Target="../media/image42.gif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gif"/><Relationship Id="rId11" Type="http://schemas.openxmlformats.org/officeDocument/2006/relationships/image" Target="../media/image46.gif"/><Relationship Id="rId5" Type="http://schemas.openxmlformats.org/officeDocument/2006/relationships/image" Target="../media/image40.gif"/><Relationship Id="rId10" Type="http://schemas.openxmlformats.org/officeDocument/2006/relationships/image" Target="../media/image45.gif"/><Relationship Id="rId4" Type="http://schemas.openxmlformats.org/officeDocument/2006/relationships/image" Target="../media/image39.gif"/><Relationship Id="rId9" Type="http://schemas.openxmlformats.org/officeDocument/2006/relationships/image" Target="../media/image44.gif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gm.gov.tr/tahmin/toz-tasinimi.aspx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17" Type="http://schemas.microsoft.com/office/2007/relationships/hdphoto" Target="../media/hdphoto4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5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emf"/><Relationship Id="rId7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115070"/>
            <a:ext cx="936104" cy="94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:\Users\fdagli\Desktop\Resim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1</a:t>
            </a:fld>
            <a:r>
              <a:rPr lang="tr-TR" dirty="0" smtClean="0"/>
              <a:t>/25</a:t>
            </a:r>
            <a:endParaRPr lang="tr-TR" dirty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116632"/>
            <a:ext cx="9144000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tr-TR" sz="2000" b="1" dirty="0">
                <a:solidFill>
                  <a:srgbClr val="FF0000"/>
                </a:solidFill>
                <a:latin typeface="Calibri" pitchFamily="34" charset="0"/>
              </a:rPr>
              <a:t>REPUBLIC OF TURKEY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tr-TR" sz="2000" b="1" dirty="0">
                <a:solidFill>
                  <a:srgbClr val="FF0000"/>
                </a:solidFill>
                <a:latin typeface="Calibri" pitchFamily="34" charset="0"/>
              </a:rPr>
              <a:t>THE MINISTRY </a:t>
            </a:r>
            <a:r>
              <a:rPr lang="tr-TR" sz="2000" b="1" dirty="0" smtClean="0">
                <a:solidFill>
                  <a:srgbClr val="FF0000"/>
                </a:solidFill>
                <a:latin typeface="Calibri" pitchFamily="34" charset="0"/>
              </a:rPr>
              <a:t>OF </a:t>
            </a:r>
            <a:r>
              <a:rPr lang="tr-TR" sz="2000" b="1" dirty="0">
                <a:solidFill>
                  <a:srgbClr val="FF0000"/>
                </a:solidFill>
                <a:latin typeface="Calibri" pitchFamily="34" charset="0"/>
              </a:rPr>
              <a:t>FORESTRY AND WATER </a:t>
            </a:r>
            <a:r>
              <a:rPr lang="tr-TR" sz="2000" b="1" dirty="0" smtClean="0">
                <a:solidFill>
                  <a:srgbClr val="FF0000"/>
                </a:solidFill>
                <a:latin typeface="Calibri" pitchFamily="34" charset="0"/>
              </a:rPr>
              <a:t>AFFAIRS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tr-TR" sz="2000" b="1" dirty="0" smtClean="0">
                <a:solidFill>
                  <a:srgbClr val="FF0000"/>
                </a:solidFill>
                <a:latin typeface="Calibri" pitchFamily="34" charset="0"/>
              </a:rPr>
              <a:t>TURKISH STATE METEOROLOGICAL SERVICE</a:t>
            </a:r>
            <a:endParaRPr lang="tr-TR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2" name="7 Dikdörtgen"/>
          <p:cNvSpPr>
            <a:spLocks noChangeArrowheads="1"/>
          </p:cNvSpPr>
          <p:nvPr/>
        </p:nvSpPr>
        <p:spPr bwMode="auto">
          <a:xfrm>
            <a:off x="683568" y="1790814"/>
            <a:ext cx="756084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6000" b="1" dirty="0" smtClean="0">
                <a:solidFill>
                  <a:srgbClr val="0000FF"/>
                </a:solidFill>
                <a:latin typeface="Calibri" pitchFamily="34" charset="0"/>
              </a:rPr>
              <a:t>METEOROLOGICAL  SERVICES</a:t>
            </a:r>
          </a:p>
          <a:p>
            <a:pPr algn="ctr"/>
            <a:r>
              <a:rPr lang="tr-TR" sz="6000" b="1" dirty="0" smtClean="0">
                <a:solidFill>
                  <a:srgbClr val="0000FF"/>
                </a:solidFill>
                <a:latin typeface="Calibri" pitchFamily="34" charset="0"/>
              </a:rPr>
              <a:t>IN TURKEY</a:t>
            </a:r>
            <a:endParaRPr lang="tr-TR" sz="6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4" name="7 Dikdörtgen"/>
          <p:cNvSpPr>
            <a:spLocks noChangeArrowheads="1"/>
          </p:cNvSpPr>
          <p:nvPr/>
        </p:nvSpPr>
        <p:spPr bwMode="auto">
          <a:xfrm>
            <a:off x="1259632" y="6093296"/>
            <a:ext cx="5976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1600" b="1" dirty="0" err="1" smtClean="0">
                <a:solidFill>
                  <a:srgbClr val="FF0000"/>
                </a:solidFill>
                <a:latin typeface="Calibri" pitchFamily="34" charset="0"/>
              </a:rPr>
              <a:t>Banja</a:t>
            </a:r>
            <a:r>
              <a:rPr lang="tr-TR" sz="16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tr-TR" sz="1600" b="1" dirty="0" err="1" smtClean="0">
                <a:solidFill>
                  <a:srgbClr val="FF0000"/>
                </a:solidFill>
                <a:latin typeface="Calibri" pitchFamily="34" charset="0"/>
              </a:rPr>
              <a:t>Luka</a:t>
            </a:r>
            <a:r>
              <a:rPr lang="tr-TR" sz="1600" b="1" dirty="0" smtClean="0">
                <a:solidFill>
                  <a:srgbClr val="FF0000"/>
                </a:solidFill>
                <a:latin typeface="Calibri" pitchFamily="34" charset="0"/>
              </a:rPr>
              <a:t>, BOSNIA AND HERZEGOVINA</a:t>
            </a:r>
          </a:p>
          <a:p>
            <a:pPr algn="ctr"/>
            <a:r>
              <a:rPr lang="tr-TR" sz="1600" b="1" dirty="0" smtClean="0">
                <a:solidFill>
                  <a:srgbClr val="FF0000"/>
                </a:solidFill>
                <a:latin typeface="Calibri" pitchFamily="34" charset="0"/>
              </a:rPr>
              <a:t>28 April 2014</a:t>
            </a:r>
          </a:p>
        </p:txBody>
      </p:sp>
      <p:sp>
        <p:nvSpPr>
          <p:cNvPr id="13" name="7 Dikdörtgen"/>
          <p:cNvSpPr>
            <a:spLocks noChangeArrowheads="1"/>
          </p:cNvSpPr>
          <p:nvPr/>
        </p:nvSpPr>
        <p:spPr bwMode="auto">
          <a:xfrm>
            <a:off x="683568" y="4941168"/>
            <a:ext cx="77768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002060"/>
                </a:solidFill>
                <a:latin typeface="Calibri" pitchFamily="34" charset="0"/>
              </a:rPr>
              <a:t>Ali KARATAŞ                                                     Adem YALÇIN</a:t>
            </a:r>
          </a:p>
          <a:p>
            <a:r>
              <a:rPr lang="tr-TR" sz="2400" b="1" dirty="0" err="1" smtClean="0">
                <a:solidFill>
                  <a:srgbClr val="002060"/>
                </a:solidFill>
                <a:latin typeface="Calibri" pitchFamily="34" charset="0"/>
              </a:rPr>
              <a:t>Deputy</a:t>
            </a:r>
            <a:r>
              <a:rPr lang="tr-TR" sz="24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002060"/>
                </a:solidFill>
                <a:latin typeface="Calibri" pitchFamily="34" charset="0"/>
              </a:rPr>
              <a:t>Director</a:t>
            </a:r>
            <a:r>
              <a:rPr lang="tr-TR" sz="2400" b="1" dirty="0" smtClean="0">
                <a:solidFill>
                  <a:srgbClr val="002060"/>
                </a:solidFill>
                <a:latin typeface="Calibri" pitchFamily="34" charset="0"/>
              </a:rPr>
              <a:t> General                   </a:t>
            </a:r>
            <a:r>
              <a:rPr lang="tr-TR" sz="2400" b="1" dirty="0" err="1" smtClean="0">
                <a:solidFill>
                  <a:srgbClr val="002060"/>
                </a:solidFill>
                <a:latin typeface="Calibri" pitchFamily="34" charset="0"/>
              </a:rPr>
              <a:t>Regional</a:t>
            </a:r>
            <a:r>
              <a:rPr lang="tr-TR" sz="2400" b="1" dirty="0" smtClean="0">
                <a:solidFill>
                  <a:srgbClr val="002060"/>
                </a:solidFill>
                <a:latin typeface="Calibri" pitchFamily="34" charset="0"/>
              </a:rPr>
              <a:t> Office </a:t>
            </a:r>
            <a:r>
              <a:rPr lang="tr-TR" sz="2400" b="1" dirty="0" err="1" smtClean="0">
                <a:solidFill>
                  <a:srgbClr val="002060"/>
                </a:solidFill>
                <a:latin typeface="Calibri" pitchFamily="34" charset="0"/>
              </a:rPr>
              <a:t>Manager</a:t>
            </a:r>
            <a:endParaRPr lang="tr-TR" sz="2400" b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7" descr="C:\Users\fdagli\Desktop\Resim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5 Metin kutusu"/>
          <p:cNvSpPr txBox="1">
            <a:spLocks noChangeArrowheads="1"/>
          </p:cNvSpPr>
          <p:nvPr/>
        </p:nvSpPr>
        <p:spPr bwMode="auto">
          <a:xfrm>
            <a:off x="0" y="19513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tr-TR" sz="2800" dirty="0" smtClean="0">
                <a:solidFill>
                  <a:srgbClr val="FF0000"/>
                </a:solidFill>
              </a:rPr>
              <a:t>WEATHER RADAR NETWORK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 flipV="1">
            <a:off x="107504" y="1772816"/>
            <a:ext cx="612068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rot="10800000" wrap="square" anchor="ctr">
            <a:sp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SzPct val="150000"/>
              <a:buFont typeface="Arial" charset="0"/>
              <a:buChar char="•"/>
            </a:pPr>
            <a:r>
              <a:rPr lang="tr-TR" sz="2000" b="1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en-US" sz="2000" b="1" dirty="0" smtClean="0">
                <a:solidFill>
                  <a:srgbClr val="3224EC"/>
                </a:solidFill>
                <a:latin typeface="Calibri" pitchFamily="34" charset="0"/>
              </a:rPr>
              <a:t>C-Band Doppler Radars</a:t>
            </a:r>
            <a:endParaRPr lang="tr-TR" sz="2000" b="1" dirty="0" smtClean="0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150000"/>
              </a:lnSpc>
              <a:buClr>
                <a:srgbClr val="C00000"/>
              </a:buClr>
              <a:buSzPct val="150000"/>
              <a:buFont typeface="Arial" charset="0"/>
              <a:buChar char="•"/>
            </a:pPr>
            <a:r>
              <a:rPr lang="tr-TR" sz="2000" b="1" dirty="0" smtClean="0">
                <a:solidFill>
                  <a:srgbClr val="3224EC"/>
                </a:solidFill>
                <a:latin typeface="Calibri" pitchFamily="34" charset="0"/>
              </a:rPr>
              <a:t> 150-200 km </a:t>
            </a:r>
            <a:r>
              <a:rPr lang="tr-TR" sz="2000" b="1" dirty="0" err="1" smtClean="0">
                <a:solidFill>
                  <a:srgbClr val="3224EC"/>
                </a:solidFill>
                <a:latin typeface="Calibri" pitchFamily="34" charset="0"/>
              </a:rPr>
              <a:t>observing</a:t>
            </a:r>
            <a:r>
              <a:rPr lang="tr-TR" sz="2000" b="1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tr-TR" sz="2000" b="1" dirty="0" err="1" smtClean="0">
                <a:solidFill>
                  <a:srgbClr val="3224EC"/>
                </a:solidFill>
                <a:latin typeface="Calibri" pitchFamily="34" charset="0"/>
              </a:rPr>
              <a:t>range</a:t>
            </a:r>
            <a:endParaRPr lang="en-US" sz="2000" b="1" dirty="0" smtClean="0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150000"/>
              </a:lnSpc>
              <a:buClr>
                <a:srgbClr val="C00000"/>
              </a:buClr>
              <a:buSzPct val="150000"/>
              <a:buFont typeface="Arial" charset="0"/>
              <a:buChar char="•"/>
            </a:pPr>
            <a:r>
              <a:rPr lang="tr-TR" sz="2000" b="1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en-US" sz="2000" b="1" dirty="0" smtClean="0">
                <a:solidFill>
                  <a:srgbClr val="3224EC"/>
                </a:solidFill>
                <a:latin typeface="Calibri" pitchFamily="34" charset="0"/>
              </a:rPr>
              <a:t>Klystron transmitter</a:t>
            </a:r>
            <a:r>
              <a:rPr lang="tr-TR" sz="2000" b="1" dirty="0" smtClean="0">
                <a:solidFill>
                  <a:srgbClr val="3224EC"/>
                </a:solidFill>
                <a:latin typeface="Calibri" pitchFamily="34" charset="0"/>
              </a:rPr>
              <a:t>; </a:t>
            </a:r>
            <a:r>
              <a:rPr lang="en-US" sz="2000" b="1" dirty="0" smtClean="0">
                <a:solidFill>
                  <a:srgbClr val="3224EC"/>
                </a:solidFill>
                <a:latin typeface="Calibri" pitchFamily="34" charset="0"/>
              </a:rPr>
              <a:t>Digital receiver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SzPct val="150000"/>
              <a:buFont typeface="Arial" charset="0"/>
              <a:buChar char="•"/>
            </a:pPr>
            <a:r>
              <a:rPr lang="tr-TR" sz="2000" b="1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en-US" sz="2000" b="1" dirty="0" smtClean="0">
                <a:solidFill>
                  <a:srgbClr val="3224EC"/>
                </a:solidFill>
                <a:latin typeface="Calibri" pitchFamily="34" charset="0"/>
              </a:rPr>
              <a:t>Narrow beam width (less than 1 degree)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SzPct val="150000"/>
              <a:buFont typeface="Arial" charset="0"/>
              <a:buChar char="•"/>
            </a:pPr>
            <a:r>
              <a:rPr lang="tr-TR" sz="2000" b="1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en-US" sz="2000" b="1" dirty="0" smtClean="0">
                <a:solidFill>
                  <a:srgbClr val="3224EC"/>
                </a:solidFill>
                <a:latin typeface="Calibri" pitchFamily="34" charset="0"/>
              </a:rPr>
              <a:t>Composite product generation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SzPct val="150000"/>
              <a:buFont typeface="Arial" charset="0"/>
              <a:buChar char="•"/>
            </a:pPr>
            <a:r>
              <a:rPr lang="tr-TR" sz="2000" b="1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en-US" sz="2000" b="1" dirty="0" smtClean="0">
                <a:solidFill>
                  <a:srgbClr val="3224EC"/>
                </a:solidFill>
                <a:latin typeface="Calibri" pitchFamily="34" charset="0"/>
              </a:rPr>
              <a:t>5 radars </a:t>
            </a:r>
            <a:r>
              <a:rPr lang="tr-TR" sz="2000" b="1" dirty="0" err="1" smtClean="0">
                <a:solidFill>
                  <a:srgbClr val="3224EC"/>
                </a:solidFill>
                <a:latin typeface="Calibri" pitchFamily="34" charset="0"/>
              </a:rPr>
              <a:t>with</a:t>
            </a:r>
            <a:r>
              <a:rPr lang="tr-TR" sz="2000" b="1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en-US" sz="2000" b="1" dirty="0" smtClean="0">
                <a:solidFill>
                  <a:srgbClr val="3224EC"/>
                </a:solidFill>
                <a:latin typeface="Calibri" pitchFamily="34" charset="0"/>
              </a:rPr>
              <a:t>dual polarization capability</a:t>
            </a:r>
            <a:endParaRPr lang="tr-TR" sz="20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115070"/>
            <a:ext cx="936104" cy="94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48064" y="1829298"/>
            <a:ext cx="3600400" cy="375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10</a:t>
            </a:fld>
            <a:r>
              <a:rPr lang="tr-TR" dirty="0" smtClean="0"/>
              <a:t>/25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03727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4" descr="4mevcut&amp;6planlanan_composit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750" y="2205038"/>
            <a:ext cx="8101013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5 Metin kutusu"/>
          <p:cNvSpPr txBox="1">
            <a:spLocks noChangeArrowheads="1"/>
          </p:cNvSpPr>
          <p:nvPr/>
        </p:nvSpPr>
        <p:spPr bwMode="auto">
          <a:xfrm>
            <a:off x="0" y="1412875"/>
            <a:ext cx="914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000" b="1">
                <a:solidFill>
                  <a:srgbClr val="FF0000"/>
                </a:solidFill>
                <a:latin typeface="Calibri" pitchFamily="34" charset="0"/>
              </a:rPr>
              <a:t>EXISTING RADARS AND COVERAGE MAP</a:t>
            </a:r>
          </a:p>
        </p:txBody>
      </p:sp>
      <p:sp>
        <p:nvSpPr>
          <p:cNvPr id="30728" name="5 Metin kutusu"/>
          <p:cNvSpPr txBox="1">
            <a:spLocks noChangeArrowheads="1"/>
          </p:cNvSpPr>
          <p:nvPr/>
        </p:nvSpPr>
        <p:spPr bwMode="auto">
          <a:xfrm>
            <a:off x="0" y="6021388"/>
            <a:ext cx="9144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000" b="1">
                <a:solidFill>
                  <a:srgbClr val="3224EC"/>
                </a:solidFill>
                <a:latin typeface="Calibri" pitchFamily="34" charset="0"/>
              </a:rPr>
              <a:t>10 Radars@150 km coverage at 1000m</a:t>
            </a:r>
          </a:p>
        </p:txBody>
      </p:sp>
      <p:pic>
        <p:nvPicPr>
          <p:cNvPr id="10" name="Picture 7" descr="C:\Users\fdagli\Desktop\Resim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5 Metin kutusu"/>
          <p:cNvSpPr txBox="1">
            <a:spLocks noChangeArrowheads="1"/>
          </p:cNvSpPr>
          <p:nvPr/>
        </p:nvSpPr>
        <p:spPr bwMode="auto">
          <a:xfrm>
            <a:off x="0" y="19513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tr-TR" sz="2800" dirty="0" smtClean="0">
                <a:solidFill>
                  <a:srgbClr val="FF0000"/>
                </a:solidFill>
              </a:rPr>
              <a:t>WEATHER RADAR NETWORK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115070"/>
            <a:ext cx="936104" cy="94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11</a:t>
            </a:fld>
            <a:r>
              <a:rPr lang="tr-TR" dirty="0" smtClean="0"/>
              <a:t>/25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5 Metin kutusu"/>
          <p:cNvSpPr txBox="1">
            <a:spLocks noChangeArrowheads="1"/>
          </p:cNvSpPr>
          <p:nvPr/>
        </p:nvSpPr>
        <p:spPr bwMode="auto">
          <a:xfrm>
            <a:off x="0" y="1412875"/>
            <a:ext cx="914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000" b="1">
                <a:solidFill>
                  <a:srgbClr val="FF0000"/>
                </a:solidFill>
                <a:latin typeface="Calibri" pitchFamily="34" charset="0"/>
              </a:rPr>
              <a:t>EXISTING+PLANNED RADARS AND COVERAGE MAP</a:t>
            </a:r>
          </a:p>
        </p:txBody>
      </p:sp>
      <p:pic>
        <p:nvPicPr>
          <p:cNvPr id="37895" name="Picture 7" descr="C:\Users\ercan\Desktop\2013_Afyon Toplantısı\10+7 radar (150km) +1000m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288" y="2276475"/>
            <a:ext cx="828675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5 Metin kutusu"/>
          <p:cNvSpPr txBox="1">
            <a:spLocks noChangeArrowheads="1"/>
          </p:cNvSpPr>
          <p:nvPr/>
        </p:nvSpPr>
        <p:spPr bwMode="auto">
          <a:xfrm>
            <a:off x="0" y="6021388"/>
            <a:ext cx="9144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000" b="1">
                <a:solidFill>
                  <a:srgbClr val="3224EC"/>
                </a:solidFill>
                <a:latin typeface="Calibri" pitchFamily="34" charset="0"/>
              </a:rPr>
              <a:t>17 Radars@150 km coverage at 1000m</a:t>
            </a:r>
          </a:p>
        </p:txBody>
      </p:sp>
      <p:pic>
        <p:nvPicPr>
          <p:cNvPr id="10" name="Picture 7" descr="C:\Users\fdagli\Desktop\Resim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5 Metin kutusu"/>
          <p:cNvSpPr txBox="1">
            <a:spLocks noChangeArrowheads="1"/>
          </p:cNvSpPr>
          <p:nvPr/>
        </p:nvSpPr>
        <p:spPr bwMode="auto">
          <a:xfrm>
            <a:off x="0" y="19513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tr-TR" sz="2800" dirty="0" smtClean="0">
                <a:solidFill>
                  <a:srgbClr val="FF0000"/>
                </a:solidFill>
              </a:rPr>
              <a:t>WEATHER RADAR NETWORK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115070"/>
            <a:ext cx="936104" cy="94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12</a:t>
            </a:fld>
            <a:r>
              <a:rPr lang="tr-TR" dirty="0" smtClean="0"/>
              <a:t>/25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5 Metin kutusu"/>
          <p:cNvSpPr txBox="1">
            <a:spLocks noChangeArrowheads="1"/>
          </p:cNvSpPr>
          <p:nvPr/>
        </p:nvSpPr>
        <p:spPr bwMode="auto">
          <a:xfrm>
            <a:off x="0" y="1125538"/>
            <a:ext cx="91440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000" b="1">
                <a:solidFill>
                  <a:srgbClr val="FF0000"/>
                </a:solidFill>
                <a:latin typeface="Calibri" pitchFamily="34" charset="0"/>
              </a:rPr>
              <a:t>MOBILE X-BAND RADAR</a:t>
            </a:r>
          </a:p>
        </p:txBody>
      </p:sp>
      <p:pic>
        <p:nvPicPr>
          <p:cNvPr id="35848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4292600"/>
            <a:ext cx="4032250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11 Dikdörtgen"/>
          <p:cNvSpPr>
            <a:spLocks noChangeArrowheads="1"/>
          </p:cNvSpPr>
          <p:nvPr/>
        </p:nvSpPr>
        <p:spPr bwMode="auto">
          <a:xfrm>
            <a:off x="4356100" y="1628775"/>
            <a:ext cx="4572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tr-TR" sz="2400" b="1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en-GB" sz="2400" b="1" dirty="0" smtClean="0">
                <a:solidFill>
                  <a:srgbClr val="3224EC"/>
                </a:solidFill>
                <a:latin typeface="Calibri" pitchFamily="34" charset="0"/>
              </a:rPr>
              <a:t>50-100 </a:t>
            </a:r>
            <a:r>
              <a:rPr lang="en-GB" sz="2400" b="1" dirty="0">
                <a:solidFill>
                  <a:srgbClr val="3224EC"/>
                </a:solidFill>
                <a:latin typeface="Calibri" pitchFamily="34" charset="0"/>
              </a:rPr>
              <a:t>km observing range</a:t>
            </a:r>
            <a:endParaRPr lang="tr-TR" sz="2400" b="1" dirty="0">
              <a:solidFill>
                <a:srgbClr val="3224EC"/>
              </a:solidFill>
              <a:latin typeface="Calibri" pitchFamily="34" charset="0"/>
            </a:endParaRPr>
          </a:p>
          <a:p>
            <a:pPr>
              <a:buClr>
                <a:srgbClr val="C00000"/>
              </a:buClr>
              <a:buSzPct val="110000"/>
              <a:buFont typeface="Arial" charset="0"/>
              <a:buChar char="•"/>
            </a:pPr>
            <a:endParaRPr lang="en-GB" sz="2400" b="1" dirty="0">
              <a:solidFill>
                <a:srgbClr val="3224EC"/>
              </a:solidFill>
              <a:latin typeface="Calibri" pitchFamily="34" charset="0"/>
            </a:endParaRPr>
          </a:p>
          <a:p>
            <a:pPr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tr-TR" sz="2400" b="1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en-GB" sz="2400" b="1" dirty="0" smtClean="0">
                <a:solidFill>
                  <a:srgbClr val="3224EC"/>
                </a:solidFill>
                <a:latin typeface="Calibri" pitchFamily="34" charset="0"/>
              </a:rPr>
              <a:t>High </a:t>
            </a:r>
            <a:r>
              <a:rPr lang="en-GB" sz="2400" b="1" dirty="0">
                <a:solidFill>
                  <a:srgbClr val="3224EC"/>
                </a:solidFill>
                <a:latin typeface="Calibri" pitchFamily="34" charset="0"/>
              </a:rPr>
              <a:t>resolution and sensitive measurements</a:t>
            </a:r>
            <a:endParaRPr lang="tr-TR" sz="2400" b="1" dirty="0">
              <a:solidFill>
                <a:srgbClr val="3224EC"/>
              </a:solidFill>
              <a:latin typeface="Calibri" pitchFamily="34" charset="0"/>
            </a:endParaRPr>
          </a:p>
          <a:p>
            <a:pPr>
              <a:buClr>
                <a:srgbClr val="C00000"/>
              </a:buClr>
              <a:buSzPct val="110000"/>
              <a:buFont typeface="Arial" charset="0"/>
              <a:buChar char="•"/>
            </a:pPr>
            <a:endParaRPr lang="en-GB" sz="2400" b="1" dirty="0">
              <a:solidFill>
                <a:srgbClr val="3224EC"/>
              </a:solidFill>
              <a:latin typeface="Calibri" pitchFamily="34" charset="0"/>
            </a:endParaRPr>
          </a:p>
          <a:p>
            <a:pPr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tr-TR" sz="2400" b="1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en-GB" sz="2400" b="1" dirty="0" smtClean="0">
                <a:solidFill>
                  <a:srgbClr val="3224EC"/>
                </a:solidFill>
                <a:latin typeface="Calibri" pitchFamily="34" charset="0"/>
              </a:rPr>
              <a:t>Low </a:t>
            </a:r>
            <a:r>
              <a:rPr lang="en-GB" sz="2400" b="1" dirty="0">
                <a:solidFill>
                  <a:srgbClr val="3224EC"/>
                </a:solidFill>
                <a:latin typeface="Calibri" pitchFamily="34" charset="0"/>
              </a:rPr>
              <a:t>power, low cost</a:t>
            </a:r>
            <a:endParaRPr lang="tr-TR" sz="2400" b="1" dirty="0">
              <a:solidFill>
                <a:srgbClr val="3224EC"/>
              </a:solidFill>
              <a:latin typeface="Calibri" pitchFamily="34" charset="0"/>
            </a:endParaRPr>
          </a:p>
          <a:p>
            <a:pPr>
              <a:buClr>
                <a:srgbClr val="C00000"/>
              </a:buClr>
              <a:buSzPct val="110000"/>
              <a:buFont typeface="Arial" charset="0"/>
              <a:buChar char="•"/>
            </a:pPr>
            <a:endParaRPr lang="en-GB" sz="2400" b="1" dirty="0">
              <a:solidFill>
                <a:srgbClr val="3224EC"/>
              </a:solidFill>
              <a:latin typeface="Calibri" pitchFamily="34" charset="0"/>
            </a:endParaRPr>
          </a:p>
          <a:p>
            <a:pPr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tr-TR" sz="2400" b="1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en-GB" sz="2400" b="1" dirty="0" smtClean="0">
                <a:solidFill>
                  <a:srgbClr val="3224EC"/>
                </a:solidFill>
                <a:latin typeface="Calibri" pitchFamily="34" charset="0"/>
              </a:rPr>
              <a:t>More </a:t>
            </a:r>
            <a:r>
              <a:rPr lang="en-GB" sz="2400" b="1" dirty="0">
                <a:solidFill>
                  <a:srgbClr val="3224EC"/>
                </a:solidFill>
                <a:latin typeface="Calibri" pitchFamily="34" charset="0"/>
              </a:rPr>
              <a:t>sensitive to </a:t>
            </a:r>
            <a:r>
              <a:rPr lang="en-US" sz="2400" b="1" dirty="0" err="1">
                <a:solidFill>
                  <a:srgbClr val="3224EC"/>
                </a:solidFill>
                <a:latin typeface="Calibri" pitchFamily="34" charset="0"/>
              </a:rPr>
              <a:t>atmospherical</a:t>
            </a:r>
            <a:r>
              <a:rPr lang="en-US" sz="2400" b="1" dirty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en-GB" sz="2400" b="1" dirty="0">
                <a:solidFill>
                  <a:srgbClr val="3224EC"/>
                </a:solidFill>
                <a:latin typeface="Calibri" pitchFamily="34" charset="0"/>
              </a:rPr>
              <a:t>attenuation</a:t>
            </a:r>
            <a:endParaRPr lang="tr-TR" sz="2400" b="1" dirty="0">
              <a:solidFill>
                <a:srgbClr val="3224EC"/>
              </a:solidFill>
              <a:latin typeface="Calibri" pitchFamily="34" charset="0"/>
            </a:endParaRPr>
          </a:p>
          <a:p>
            <a:pPr>
              <a:buClr>
                <a:srgbClr val="C00000"/>
              </a:buClr>
              <a:buSzPct val="110000"/>
              <a:buFont typeface="Arial" charset="0"/>
              <a:buChar char="•"/>
            </a:pPr>
            <a:endParaRPr lang="en-GB" sz="2400" b="1" dirty="0">
              <a:solidFill>
                <a:srgbClr val="3224EC"/>
              </a:solidFill>
              <a:latin typeface="Calibri" pitchFamily="34" charset="0"/>
            </a:endParaRPr>
          </a:p>
          <a:p>
            <a:pPr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tr-TR" sz="2400" b="1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en-GB" sz="2400" b="1" dirty="0" smtClean="0">
                <a:solidFill>
                  <a:srgbClr val="3224EC"/>
                </a:solidFill>
                <a:latin typeface="Calibri" pitchFamily="34" charset="0"/>
              </a:rPr>
              <a:t>Better </a:t>
            </a:r>
            <a:r>
              <a:rPr lang="en-GB" sz="2400" b="1" dirty="0">
                <a:solidFill>
                  <a:srgbClr val="3224EC"/>
                </a:solidFill>
                <a:latin typeface="Calibri" pitchFamily="34" charset="0"/>
              </a:rPr>
              <a:t>performance with dual polarization capability</a:t>
            </a:r>
          </a:p>
        </p:txBody>
      </p:sp>
      <p:pic>
        <p:nvPicPr>
          <p:cNvPr id="12" name="Picture 7" descr="C:\Users\fdagli\Desktop\Resim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5 Metin kutusu"/>
          <p:cNvSpPr txBox="1">
            <a:spLocks noChangeArrowheads="1"/>
          </p:cNvSpPr>
          <p:nvPr/>
        </p:nvSpPr>
        <p:spPr bwMode="auto">
          <a:xfrm>
            <a:off x="0" y="19513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tr-TR" sz="2800" dirty="0" smtClean="0">
                <a:solidFill>
                  <a:srgbClr val="FF0000"/>
                </a:solidFill>
              </a:rPr>
              <a:t>WEATHER RADAR NETWORK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115070"/>
            <a:ext cx="936104" cy="94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13</a:t>
            </a:fld>
            <a:r>
              <a:rPr lang="tr-TR" dirty="0" smtClean="0"/>
              <a:t>/25</a:t>
            </a:r>
            <a:endParaRPr lang="tr-TR" dirty="0"/>
          </a:p>
        </p:txBody>
      </p:sp>
      <p:pic>
        <p:nvPicPr>
          <p:cNvPr id="10" name="Picture 5" descr="C:\Users\ercan\Desktop\başkanlık sunumu\radar resim\P101094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3528" y="1628800"/>
            <a:ext cx="3816530" cy="2538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5 Metin kutusu"/>
          <p:cNvSpPr txBox="1">
            <a:spLocks noChangeArrowheads="1"/>
          </p:cNvSpPr>
          <p:nvPr/>
        </p:nvSpPr>
        <p:spPr bwMode="auto">
          <a:xfrm>
            <a:off x="0" y="188913"/>
            <a:ext cx="9144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000" b="1">
                <a:solidFill>
                  <a:srgbClr val="FF0000"/>
                </a:solidFill>
                <a:latin typeface="Calibri" pitchFamily="34" charset="0"/>
              </a:rPr>
              <a:t>CALIBRATION CENTER</a:t>
            </a:r>
          </a:p>
        </p:txBody>
      </p:sp>
      <p:sp>
        <p:nvSpPr>
          <p:cNvPr id="45062" name="Rectangle 3"/>
          <p:cNvSpPr txBox="1">
            <a:spLocks noChangeArrowheads="1"/>
          </p:cNvSpPr>
          <p:nvPr/>
        </p:nvSpPr>
        <p:spPr bwMode="auto">
          <a:xfrm>
            <a:off x="179388" y="1557338"/>
            <a:ext cx="8713787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150000"/>
              <a:buFont typeface="Arial" charset="0"/>
              <a:buChar char="•"/>
            </a:pPr>
            <a:endParaRPr lang="tr-TR" sz="2400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150000"/>
              <a:buFont typeface="Arial" charset="0"/>
              <a:buChar char="•"/>
            </a:pPr>
            <a:endParaRPr lang="tr-TR" sz="2400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tr-TR" sz="2400" b="1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tr-TR" sz="2400" b="1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GB" sz="2400" b="1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GB" sz="2400" b="1">
              <a:solidFill>
                <a:schemeClr val="bg1"/>
              </a:solidFill>
            </a:endParaRPr>
          </a:p>
        </p:txBody>
      </p:sp>
      <p:sp>
        <p:nvSpPr>
          <p:cNvPr id="75784" name="7 Dikdörtgen"/>
          <p:cNvSpPr>
            <a:spLocks noChangeArrowheads="1"/>
          </p:cNvSpPr>
          <p:nvPr/>
        </p:nvSpPr>
        <p:spPr bwMode="auto">
          <a:xfrm>
            <a:off x="539750" y="1916113"/>
            <a:ext cx="8135938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buClr>
                <a:srgbClr val="FF0000"/>
              </a:buClr>
              <a:buSzPct val="150000"/>
              <a:buFont typeface="Arial" pitchFamily="34" charset="0"/>
              <a:buChar char="•"/>
              <a:defRPr/>
            </a:pPr>
            <a:r>
              <a:rPr lang="tr-TR" sz="2400" b="1" dirty="0">
                <a:solidFill>
                  <a:srgbClr val="3224EC"/>
                </a:solidFill>
                <a:latin typeface="+mn-lt"/>
              </a:rPr>
              <a:t> </a:t>
            </a:r>
            <a:r>
              <a:rPr lang="en-GB" sz="2400" b="1" dirty="0">
                <a:solidFill>
                  <a:srgbClr val="3224EC"/>
                </a:solidFill>
                <a:latin typeface="+mn-lt"/>
              </a:rPr>
              <a:t>TSMS has </a:t>
            </a:r>
            <a:r>
              <a:rPr lang="tr-TR" sz="2400" b="1" dirty="0">
                <a:solidFill>
                  <a:srgbClr val="3224EC"/>
                </a:solidFill>
                <a:latin typeface="+mn-lt"/>
              </a:rPr>
              <a:t>a </a:t>
            </a:r>
            <a:r>
              <a:rPr lang="tr-TR" sz="2400" b="1" dirty="0" err="1">
                <a:solidFill>
                  <a:srgbClr val="3224EC"/>
                </a:solidFill>
                <a:latin typeface="+mn-lt"/>
              </a:rPr>
              <a:t>very</a:t>
            </a:r>
            <a:r>
              <a:rPr lang="tr-TR" sz="2400" b="1" dirty="0">
                <a:solidFill>
                  <a:srgbClr val="3224EC"/>
                </a:solidFill>
                <a:latin typeface="+mn-lt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</a:rPr>
              <a:t>well</a:t>
            </a:r>
            <a:r>
              <a:rPr lang="tr-TR" sz="2400" b="1" dirty="0">
                <a:solidFill>
                  <a:srgbClr val="3224EC"/>
                </a:solidFill>
                <a:latin typeface="+mn-lt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</a:rPr>
              <a:t>designed</a:t>
            </a:r>
            <a:r>
              <a:rPr lang="tr-TR" sz="2400" b="1" dirty="0">
                <a:solidFill>
                  <a:srgbClr val="3224EC"/>
                </a:solidFill>
                <a:latin typeface="+mn-lt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</a:rPr>
              <a:t>and</a:t>
            </a:r>
            <a:r>
              <a:rPr lang="tr-TR" sz="2400" b="1" dirty="0">
                <a:solidFill>
                  <a:srgbClr val="3224EC"/>
                </a:solidFill>
                <a:latin typeface="+mn-lt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</a:rPr>
              <a:t>equipped</a:t>
            </a:r>
            <a:r>
              <a:rPr lang="tr-TR" sz="2400" b="1" dirty="0">
                <a:solidFill>
                  <a:srgbClr val="3224EC"/>
                </a:solidFill>
                <a:latin typeface="+mn-lt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</a:rPr>
              <a:t>calibration</a:t>
            </a:r>
            <a:r>
              <a:rPr lang="tr-TR" sz="2400" b="1" dirty="0">
                <a:solidFill>
                  <a:srgbClr val="3224EC"/>
                </a:solidFill>
                <a:latin typeface="+mn-lt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</a:rPr>
              <a:t>center</a:t>
            </a:r>
            <a:r>
              <a:rPr lang="tr-TR" sz="2400" b="1" dirty="0">
                <a:solidFill>
                  <a:srgbClr val="3224EC"/>
                </a:solidFill>
                <a:latin typeface="+mn-lt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</a:rPr>
              <a:t>with</a:t>
            </a:r>
            <a:r>
              <a:rPr lang="tr-TR" sz="2400" b="1" dirty="0">
                <a:solidFill>
                  <a:srgbClr val="3224EC"/>
                </a:solidFill>
                <a:latin typeface="+mn-lt"/>
              </a:rPr>
              <a:t> 8 </a:t>
            </a:r>
            <a:r>
              <a:rPr lang="tr-TR" sz="2400" b="1" dirty="0" err="1">
                <a:solidFill>
                  <a:srgbClr val="3224EC"/>
                </a:solidFill>
                <a:latin typeface="+mn-lt"/>
              </a:rPr>
              <a:t>calibration</a:t>
            </a:r>
            <a:r>
              <a:rPr lang="tr-TR" sz="2400" b="1" dirty="0">
                <a:solidFill>
                  <a:srgbClr val="3224EC"/>
                </a:solidFill>
                <a:latin typeface="+mn-lt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</a:rPr>
              <a:t>laboratories</a:t>
            </a:r>
            <a:r>
              <a:rPr lang="tr-TR" sz="2400" b="1" dirty="0">
                <a:solidFill>
                  <a:srgbClr val="3224EC"/>
                </a:solidFill>
                <a:latin typeface="+mn-lt"/>
              </a:rPr>
              <a:t>.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  <a:buSzPct val="150000"/>
              <a:buFont typeface="Arial" pitchFamily="34" charset="0"/>
              <a:buChar char="•"/>
              <a:defRPr/>
            </a:pPr>
            <a:endParaRPr lang="tr-TR" sz="2400" b="1" dirty="0">
              <a:solidFill>
                <a:srgbClr val="3224EC"/>
              </a:solidFill>
              <a:latin typeface="+mn-lt"/>
            </a:endParaRPr>
          </a:p>
        </p:txBody>
      </p:sp>
      <p:sp>
        <p:nvSpPr>
          <p:cNvPr id="45064" name="5 Metin kutusu"/>
          <p:cNvSpPr txBox="1">
            <a:spLocks noChangeArrowheads="1"/>
          </p:cNvSpPr>
          <p:nvPr/>
        </p:nvSpPr>
        <p:spPr bwMode="auto">
          <a:xfrm>
            <a:off x="-180528" y="1124744"/>
            <a:ext cx="95770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FF0000"/>
                </a:solidFill>
                <a:latin typeface="Calibri" pitchFamily="34" charset="0"/>
              </a:rPr>
              <a:t>LABORATORIES COMPLY WITH INTERNATIONAL STANDARDS </a:t>
            </a:r>
            <a:endParaRPr lang="tr-TR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5065" name="7 Dikdörtgen"/>
          <p:cNvSpPr>
            <a:spLocks noChangeArrowheads="1"/>
          </p:cNvSpPr>
          <p:nvPr/>
        </p:nvSpPr>
        <p:spPr bwMode="auto">
          <a:xfrm>
            <a:off x="395288" y="3860800"/>
            <a:ext cx="35290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tr-TR" sz="2400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rgbClr val="3224EC"/>
                </a:solidFill>
                <a:latin typeface="Calibri" pitchFamily="34" charset="0"/>
              </a:rPr>
              <a:t>Temperature</a:t>
            </a:r>
            <a:endParaRPr lang="tr-TR" sz="2400" dirty="0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tr-TR" sz="2400" dirty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tr-TR" sz="2400" dirty="0" err="1">
                <a:solidFill>
                  <a:srgbClr val="3224EC"/>
                </a:solidFill>
                <a:latin typeface="Calibri" pitchFamily="34" charset="0"/>
              </a:rPr>
              <a:t>Relative</a:t>
            </a:r>
            <a:r>
              <a:rPr lang="tr-TR" sz="2400" dirty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tr-TR" sz="2400" dirty="0" err="1">
                <a:solidFill>
                  <a:srgbClr val="3224EC"/>
                </a:solidFill>
                <a:latin typeface="Calibri" pitchFamily="34" charset="0"/>
              </a:rPr>
              <a:t>humidity</a:t>
            </a:r>
            <a:endParaRPr lang="tr-TR" sz="2400" dirty="0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tr-TR" sz="2400" dirty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tr-TR" sz="2400" dirty="0" err="1">
                <a:solidFill>
                  <a:srgbClr val="3224EC"/>
                </a:solidFill>
                <a:latin typeface="Calibri" pitchFamily="34" charset="0"/>
              </a:rPr>
              <a:t>Pressure</a:t>
            </a:r>
            <a:endParaRPr lang="tr-TR" sz="2400" dirty="0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tr-TR" sz="2400" dirty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tr-TR" sz="2400" dirty="0" err="1">
                <a:solidFill>
                  <a:srgbClr val="3224EC"/>
                </a:solidFill>
                <a:latin typeface="Calibri" pitchFamily="34" charset="0"/>
              </a:rPr>
              <a:t>Wind</a:t>
            </a:r>
            <a:r>
              <a:rPr lang="tr-TR" sz="2400" dirty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tr-TR" sz="2400" dirty="0" err="1">
                <a:solidFill>
                  <a:srgbClr val="3224EC"/>
                </a:solidFill>
                <a:latin typeface="Calibri" pitchFamily="34" charset="0"/>
              </a:rPr>
              <a:t>speed</a:t>
            </a:r>
            <a:endParaRPr lang="en-GB" sz="2400" b="1" dirty="0">
              <a:solidFill>
                <a:srgbClr val="3224EC"/>
              </a:solidFill>
              <a:latin typeface="Calibri" pitchFamily="34" charset="0"/>
            </a:endParaRPr>
          </a:p>
        </p:txBody>
      </p:sp>
      <p:sp>
        <p:nvSpPr>
          <p:cNvPr id="45066" name="5 Metin kutusu"/>
          <p:cNvSpPr txBox="1">
            <a:spLocks noChangeArrowheads="1"/>
          </p:cNvSpPr>
          <p:nvPr/>
        </p:nvSpPr>
        <p:spPr bwMode="auto">
          <a:xfrm>
            <a:off x="250825" y="2924175"/>
            <a:ext cx="39243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b="1">
                <a:solidFill>
                  <a:srgbClr val="FF0000"/>
                </a:solidFill>
                <a:latin typeface="Calibri" pitchFamily="34" charset="0"/>
              </a:rPr>
              <a:t>Accredited Laboratories </a:t>
            </a:r>
          </a:p>
          <a:p>
            <a:pPr algn="ctr"/>
            <a:r>
              <a:rPr lang="tr-TR" sz="2400" b="1">
                <a:solidFill>
                  <a:srgbClr val="FF0000"/>
                </a:solidFill>
                <a:latin typeface="Calibri" pitchFamily="34" charset="0"/>
              </a:rPr>
              <a:t>(TS EN ISO/IEC 17025:2005) </a:t>
            </a:r>
          </a:p>
          <a:p>
            <a:pPr algn="ctr"/>
            <a:endParaRPr lang="tr-TR" sz="2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5067" name="7 Dikdörtgen"/>
          <p:cNvSpPr>
            <a:spLocks noChangeArrowheads="1"/>
          </p:cNvSpPr>
          <p:nvPr/>
        </p:nvSpPr>
        <p:spPr bwMode="auto">
          <a:xfrm>
            <a:off x="4572000" y="3860800"/>
            <a:ext cx="35290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tr-TR" sz="2400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rgbClr val="3224EC"/>
                </a:solidFill>
                <a:latin typeface="Calibri" pitchFamily="34" charset="0"/>
              </a:rPr>
              <a:t>Precipitation</a:t>
            </a:r>
            <a:endParaRPr lang="tr-TR" sz="2400" dirty="0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tr-TR" sz="2400" dirty="0">
                <a:solidFill>
                  <a:srgbClr val="3224EC"/>
                </a:solidFill>
                <a:latin typeface="Calibri" pitchFamily="34" charset="0"/>
              </a:rPr>
              <a:t> Solar </a:t>
            </a:r>
            <a:r>
              <a:rPr lang="tr-TR" sz="2400" dirty="0" err="1">
                <a:solidFill>
                  <a:srgbClr val="3224EC"/>
                </a:solidFill>
                <a:latin typeface="Calibri" pitchFamily="34" charset="0"/>
              </a:rPr>
              <a:t>radiation</a:t>
            </a:r>
            <a:endParaRPr lang="tr-TR" sz="2400" dirty="0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tr-TR" sz="2400" dirty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tr-TR" sz="2400" dirty="0" err="1">
                <a:solidFill>
                  <a:srgbClr val="3224EC"/>
                </a:solidFill>
                <a:latin typeface="Calibri" pitchFamily="34" charset="0"/>
              </a:rPr>
              <a:t>Electrical</a:t>
            </a:r>
            <a:endParaRPr lang="tr-TR" sz="2400" dirty="0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tr-TR" sz="2400" dirty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tr-TR" sz="2400" dirty="0" err="1">
                <a:solidFill>
                  <a:srgbClr val="3224EC"/>
                </a:solidFill>
                <a:latin typeface="Calibri" pitchFamily="34" charset="0"/>
              </a:rPr>
              <a:t>Wind</a:t>
            </a:r>
            <a:r>
              <a:rPr lang="tr-TR" sz="2400" dirty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tr-TR" sz="2400" dirty="0" err="1">
                <a:solidFill>
                  <a:srgbClr val="3224EC"/>
                </a:solidFill>
                <a:latin typeface="Calibri" pitchFamily="34" charset="0"/>
              </a:rPr>
              <a:t>direction</a:t>
            </a:r>
            <a:endParaRPr lang="en-GB" sz="2400" b="1" dirty="0">
              <a:solidFill>
                <a:srgbClr val="3224EC"/>
              </a:solidFill>
              <a:latin typeface="Calibri" pitchFamily="34" charset="0"/>
            </a:endParaRPr>
          </a:p>
        </p:txBody>
      </p:sp>
      <p:sp>
        <p:nvSpPr>
          <p:cNvPr id="45068" name="5 Metin kutusu"/>
          <p:cNvSpPr txBox="1">
            <a:spLocks noChangeArrowheads="1"/>
          </p:cNvSpPr>
          <p:nvPr/>
        </p:nvSpPr>
        <p:spPr bwMode="auto">
          <a:xfrm>
            <a:off x="4211638" y="2852738"/>
            <a:ext cx="46085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b="1" dirty="0" err="1">
                <a:solidFill>
                  <a:srgbClr val="FF0000"/>
                </a:solidFill>
                <a:latin typeface="Calibri" pitchFamily="34" charset="0"/>
              </a:rPr>
              <a:t>Working</a:t>
            </a:r>
            <a:r>
              <a:rPr lang="tr-TR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tr-TR" sz="2400" b="1" dirty="0" err="1">
                <a:solidFill>
                  <a:srgbClr val="FF0000"/>
                </a:solidFill>
                <a:latin typeface="Calibri" pitchFamily="34" charset="0"/>
              </a:rPr>
              <a:t>by</a:t>
            </a:r>
            <a:r>
              <a:rPr lang="tr-TR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tr-TR" sz="2400" b="1" dirty="0" err="1">
                <a:solidFill>
                  <a:srgbClr val="FF0000"/>
                </a:solidFill>
                <a:latin typeface="Calibri" pitchFamily="34" charset="0"/>
              </a:rPr>
              <a:t>providing</a:t>
            </a:r>
            <a:r>
              <a:rPr lang="tr-TR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Calibri" pitchFamily="34" charset="0"/>
              </a:rPr>
              <a:t>traceability</a:t>
            </a:r>
            <a:endParaRPr lang="tr-TR" sz="2400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tr-TR" sz="2400" b="1" dirty="0">
                <a:solidFill>
                  <a:srgbClr val="FF0000"/>
                </a:solidFill>
                <a:latin typeface="Calibri" pitchFamily="34" charset="0"/>
              </a:rPr>
              <a:t>(TS EN ISO/IEC 17025:2005 )</a:t>
            </a:r>
          </a:p>
        </p:txBody>
      </p:sp>
      <p:pic>
        <p:nvPicPr>
          <p:cNvPr id="14" name="Picture 7" descr="C:\Users\fdagli\Desktop\Resim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0"/>
            <a:ext cx="1049506" cy="10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14</a:t>
            </a:fld>
            <a:r>
              <a:rPr lang="tr-TR" dirty="0" smtClean="0"/>
              <a:t>/25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5 Metin kutusu"/>
          <p:cNvSpPr txBox="1">
            <a:spLocks noChangeArrowheads="1"/>
          </p:cNvSpPr>
          <p:nvPr/>
        </p:nvSpPr>
        <p:spPr bwMode="auto">
          <a:xfrm>
            <a:off x="0" y="188913"/>
            <a:ext cx="9144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000" b="1">
                <a:solidFill>
                  <a:srgbClr val="FF0000"/>
                </a:solidFill>
                <a:latin typeface="Calibri" pitchFamily="34" charset="0"/>
              </a:rPr>
              <a:t>CALIBRATION CENTER</a:t>
            </a:r>
          </a:p>
        </p:txBody>
      </p:sp>
      <p:sp>
        <p:nvSpPr>
          <p:cNvPr id="46086" name="Rectangle 3"/>
          <p:cNvSpPr txBox="1">
            <a:spLocks noChangeArrowheads="1"/>
          </p:cNvSpPr>
          <p:nvPr/>
        </p:nvSpPr>
        <p:spPr bwMode="auto">
          <a:xfrm>
            <a:off x="179388" y="1557338"/>
            <a:ext cx="8713787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150000"/>
              <a:buFont typeface="Arial" charset="0"/>
              <a:buChar char="•"/>
            </a:pPr>
            <a:endParaRPr lang="tr-TR" sz="2400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150000"/>
              <a:buFont typeface="Arial" charset="0"/>
              <a:buChar char="•"/>
            </a:pPr>
            <a:endParaRPr lang="tr-TR" sz="2400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tr-TR" sz="2400" b="1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tr-TR" sz="2400" b="1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GB" sz="2400" b="1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GB" sz="2400" b="1">
              <a:solidFill>
                <a:schemeClr val="bg1"/>
              </a:solidFill>
            </a:endParaRPr>
          </a:p>
        </p:txBody>
      </p:sp>
      <p:pic>
        <p:nvPicPr>
          <p:cNvPr id="11" name="Picture 7" descr="C:\Users\fdagli\Desktop\Resim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0"/>
            <a:ext cx="1049506" cy="10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658000" y="6356350"/>
            <a:ext cx="123448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15</a:t>
            </a:fld>
            <a:r>
              <a:rPr lang="tr-TR" dirty="0" smtClean="0"/>
              <a:t>/25</a:t>
            </a:r>
            <a:endParaRPr lang="tr-TR" dirty="0"/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552" y="1126924"/>
            <a:ext cx="7776864" cy="552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5 Metin kutusu"/>
          <p:cNvSpPr txBox="1">
            <a:spLocks noChangeArrowheads="1"/>
          </p:cNvSpPr>
          <p:nvPr/>
        </p:nvSpPr>
        <p:spPr bwMode="auto">
          <a:xfrm>
            <a:off x="0" y="188913"/>
            <a:ext cx="9144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000" b="1">
                <a:solidFill>
                  <a:srgbClr val="FF0000"/>
                </a:solidFill>
                <a:latin typeface="Calibri" pitchFamily="34" charset="0"/>
              </a:rPr>
              <a:t>CALIBRATION CENTER</a:t>
            </a:r>
          </a:p>
        </p:txBody>
      </p:sp>
      <p:sp>
        <p:nvSpPr>
          <p:cNvPr id="47110" name="Rectangle 3"/>
          <p:cNvSpPr txBox="1">
            <a:spLocks noChangeArrowheads="1"/>
          </p:cNvSpPr>
          <p:nvPr/>
        </p:nvSpPr>
        <p:spPr bwMode="auto">
          <a:xfrm>
            <a:off x="179388" y="1557338"/>
            <a:ext cx="8713787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150000"/>
              <a:buFont typeface="Arial" charset="0"/>
              <a:buChar char="•"/>
            </a:pPr>
            <a:endParaRPr lang="tr-TR" sz="2400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150000"/>
              <a:buFont typeface="Arial" charset="0"/>
              <a:buChar char="•"/>
            </a:pPr>
            <a:endParaRPr lang="tr-TR" sz="2400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tr-TR" sz="2400" b="1">
              <a:solidFill>
                <a:srgbClr val="3224EC"/>
              </a:solidFill>
              <a:latin typeface="Calibri" pitchFamily="34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tr-TR" sz="2400" b="1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GB" sz="2400" b="1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GB" sz="2400" b="1">
              <a:solidFill>
                <a:schemeClr val="bg1"/>
              </a:solidFill>
            </a:endParaRPr>
          </a:p>
        </p:txBody>
      </p:sp>
      <p:pic>
        <p:nvPicPr>
          <p:cNvPr id="47112" name="6 Resim" descr="afghanistan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66938" y="3460750"/>
            <a:ext cx="104457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7 Resim" descr="azerbaijan.g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66938" y="5300663"/>
            <a:ext cx="1044575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8 Resim" descr="iran.g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95813" y="5800725"/>
            <a:ext cx="1044575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9 Resim" descr="kazakhstan.gi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38500" y="5800725"/>
            <a:ext cx="1044575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6" name="10 Resim" descr="kyrgyzstan.gi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166938" y="4370388"/>
            <a:ext cx="104457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7" name="11 Resim" descr="pakistan.gif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765800" y="3441700"/>
            <a:ext cx="104457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8" name="12 Resim" descr="tajikistan.gif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595813" y="2924175"/>
            <a:ext cx="104457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9" name="13 Resim" descr="turkey.gif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324225" y="2940050"/>
            <a:ext cx="11652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0" name="14 Resim" descr="turkmenistan.gif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765800" y="4352925"/>
            <a:ext cx="104457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1" name="15 Resim" descr="uzbekistan.gif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5765800" y="5353050"/>
            <a:ext cx="1044575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2" name="Picture 14" descr="C:\Documents and Settings\ezivrali\Desktop\Logo_ECO_CD10.gif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3681413" y="3924300"/>
            <a:ext cx="16287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395288" y="1268413"/>
            <a:ext cx="84978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tr-TR" sz="2400" b="1" dirty="0" err="1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Calibration</a:t>
            </a:r>
            <a:r>
              <a:rPr lang="tr-TR" sz="2400" b="1" dirty="0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Center</a:t>
            </a:r>
            <a:r>
              <a:rPr lang="tr-TR" sz="2400" b="1" dirty="0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 has </a:t>
            </a:r>
            <a:r>
              <a:rPr lang="tr-TR" sz="2400" b="1" dirty="0" err="1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been</a:t>
            </a:r>
            <a:r>
              <a:rPr lang="tr-TR" sz="2400" b="1" dirty="0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recognized</a:t>
            </a:r>
            <a:r>
              <a:rPr lang="tr-TR" sz="2400" b="1" dirty="0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 as </a:t>
            </a:r>
            <a:r>
              <a:rPr lang="tr-TR" sz="2400" b="1" dirty="0" err="1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the</a:t>
            </a:r>
            <a:r>
              <a:rPr lang="tr-TR" sz="2400" b="1" dirty="0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calibration</a:t>
            </a:r>
            <a:r>
              <a:rPr lang="tr-TR" sz="2400" b="1" dirty="0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center</a:t>
            </a:r>
            <a:r>
              <a:rPr lang="tr-TR" sz="2400" b="1" dirty="0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for</a:t>
            </a:r>
            <a:r>
              <a:rPr lang="tr-TR" sz="2400" b="1" dirty="0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the</a:t>
            </a:r>
            <a:r>
              <a:rPr lang="tr-TR" sz="2400" b="1" dirty="0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members</a:t>
            </a:r>
            <a:r>
              <a:rPr lang="tr-TR" sz="2400" b="1" dirty="0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Economic</a:t>
            </a:r>
            <a:r>
              <a:rPr lang="tr-TR" sz="2400" b="1" dirty="0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Cooperation</a:t>
            </a:r>
            <a:r>
              <a:rPr lang="tr-TR" sz="2400" b="1" dirty="0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+mn-lt"/>
                <a:ea typeface="Calibri" pitchFamily="34" charset="0"/>
                <a:cs typeface="Arial" pitchFamily="34" charset="0"/>
              </a:rPr>
              <a:t>Organization</a:t>
            </a:r>
            <a:endParaRPr lang="tr-T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13 Metin kutusu"/>
          <p:cNvSpPr txBox="1">
            <a:spLocks noChangeArrowheads="1"/>
          </p:cNvSpPr>
          <p:nvPr/>
        </p:nvSpPr>
        <p:spPr bwMode="auto">
          <a:xfrm>
            <a:off x="239713" y="3500438"/>
            <a:ext cx="17081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+mn-lt"/>
              </a:rPr>
              <a:t>Afghanistan</a:t>
            </a:r>
          </a:p>
          <a:p>
            <a:pPr algn="ctr">
              <a:defRPr/>
            </a:pPr>
            <a:r>
              <a:rPr lang="en-US" sz="2400" b="1" dirty="0">
                <a:latin typeface="+mn-lt"/>
              </a:rPr>
              <a:t>Azerbaijan</a:t>
            </a:r>
          </a:p>
          <a:p>
            <a:pPr algn="ctr">
              <a:defRPr/>
            </a:pPr>
            <a:r>
              <a:rPr lang="en-US" sz="2400" b="1" dirty="0">
                <a:latin typeface="+mn-lt"/>
              </a:rPr>
              <a:t>Iran</a:t>
            </a:r>
          </a:p>
          <a:p>
            <a:pPr algn="ctr">
              <a:defRPr/>
            </a:pPr>
            <a:r>
              <a:rPr lang="en-US" sz="2400" b="1" dirty="0">
                <a:latin typeface="+mn-lt"/>
              </a:rPr>
              <a:t>Kazakhstan</a:t>
            </a:r>
          </a:p>
          <a:p>
            <a:pPr algn="ctr">
              <a:defRPr/>
            </a:pPr>
            <a:r>
              <a:rPr lang="en-US" sz="2400" b="1" dirty="0">
                <a:latin typeface="+mn-lt"/>
              </a:rPr>
              <a:t>Kyrgyzstan</a:t>
            </a:r>
          </a:p>
        </p:txBody>
      </p:sp>
      <p:sp>
        <p:nvSpPr>
          <p:cNvPr id="23" name="15 Metin kutusu"/>
          <p:cNvSpPr txBox="1">
            <a:spLocks noChangeArrowheads="1"/>
          </p:cNvSpPr>
          <p:nvPr/>
        </p:nvSpPr>
        <p:spPr bwMode="auto">
          <a:xfrm>
            <a:off x="6996113" y="3644900"/>
            <a:ext cx="1930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+mn-lt"/>
              </a:rPr>
              <a:t>Pakistan</a:t>
            </a:r>
          </a:p>
          <a:p>
            <a:pPr algn="ctr">
              <a:defRPr/>
            </a:pPr>
            <a:r>
              <a:rPr lang="en-US" sz="2400" b="1" dirty="0">
                <a:latin typeface="+mn-lt"/>
              </a:rPr>
              <a:t>Tajikistan</a:t>
            </a:r>
          </a:p>
          <a:p>
            <a:pPr algn="ctr">
              <a:defRPr/>
            </a:pPr>
            <a:r>
              <a:rPr lang="en-US" sz="2400" b="1" dirty="0">
                <a:latin typeface="+mn-lt"/>
              </a:rPr>
              <a:t>Turkey</a:t>
            </a:r>
          </a:p>
          <a:p>
            <a:pPr algn="ctr">
              <a:defRPr/>
            </a:pPr>
            <a:r>
              <a:rPr lang="en-US" sz="2400" b="1" dirty="0">
                <a:latin typeface="+mn-lt"/>
              </a:rPr>
              <a:t>Turkmenistan</a:t>
            </a:r>
          </a:p>
          <a:p>
            <a:pPr algn="ctr">
              <a:defRPr/>
            </a:pPr>
            <a:r>
              <a:rPr lang="en-US" sz="2400" b="1" dirty="0">
                <a:latin typeface="+mn-lt"/>
              </a:rPr>
              <a:t>Uzbekistan</a:t>
            </a:r>
          </a:p>
        </p:txBody>
      </p:sp>
      <p:pic>
        <p:nvPicPr>
          <p:cNvPr id="24" name="Picture 7" descr="C:\Users\fdagli\Desktop\Resim1.pn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251520" y="0"/>
            <a:ext cx="1049506" cy="10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16</a:t>
            </a:fld>
            <a:r>
              <a:rPr lang="tr-TR" dirty="0" smtClean="0"/>
              <a:t>/25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Users\fdagli\Desktop\Resim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7504" y="1484313"/>
            <a:ext cx="3888556" cy="4968875"/>
            <a:chOff x="1597" y="5557"/>
            <a:chExt cx="9000" cy="6390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597" y="5557"/>
              <a:ext cx="9000" cy="6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197" y="5917"/>
              <a:ext cx="5400" cy="3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7 Dikdörtgen"/>
          <p:cNvSpPr>
            <a:spLocks noChangeArrowheads="1"/>
          </p:cNvSpPr>
          <p:nvPr/>
        </p:nvSpPr>
        <p:spPr bwMode="auto">
          <a:xfrm>
            <a:off x="4104456" y="1052736"/>
            <a:ext cx="500404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buFont typeface="Wingdings" pitchFamily="2" charset="2"/>
              <a:buChar char="Ø"/>
            </a:pPr>
            <a:r>
              <a:rPr lang="tr-TR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TURKMETCAP</a:t>
            </a:r>
            <a:r>
              <a:rPr lang="en-US" b="0" dirty="0" smtClean="0">
                <a:latin typeface="Calibri" pitchFamily="34" charset="0"/>
              </a:rPr>
              <a:t> </a:t>
            </a:r>
            <a:r>
              <a:rPr lang="en-US" b="0" dirty="0">
                <a:latin typeface="Calibri" pitchFamily="34" charset="0"/>
              </a:rPr>
              <a:t>is a software package that meets whole requirements of </a:t>
            </a:r>
            <a:r>
              <a:rPr lang="en-US" b="0" dirty="0" smtClean="0">
                <a:latin typeface="Calibri" pitchFamily="34" charset="0"/>
              </a:rPr>
              <a:t>a</a:t>
            </a:r>
            <a:r>
              <a:rPr lang="tr-TR" b="0" dirty="0" smtClean="0">
                <a:latin typeface="Calibri" pitchFamily="34" charset="0"/>
              </a:rPr>
              <a:t> m</a:t>
            </a:r>
            <a:r>
              <a:rPr lang="en-US" b="0" dirty="0" err="1" smtClean="0">
                <a:latin typeface="Calibri" pitchFamily="34" charset="0"/>
              </a:rPr>
              <a:t>eteorological</a:t>
            </a:r>
            <a:r>
              <a:rPr lang="en-US" b="0" dirty="0" smtClean="0">
                <a:latin typeface="Calibri" pitchFamily="34" charset="0"/>
              </a:rPr>
              <a:t> </a:t>
            </a:r>
            <a:r>
              <a:rPr lang="en-US" b="0" dirty="0">
                <a:latin typeface="Calibri" pitchFamily="34" charset="0"/>
              </a:rPr>
              <a:t>office such as</a:t>
            </a:r>
            <a:r>
              <a:rPr lang="tr-TR" b="0" dirty="0">
                <a:latin typeface="Calibri" pitchFamily="34" charset="0"/>
              </a:rPr>
              <a:t>:</a:t>
            </a:r>
            <a:r>
              <a:rPr lang="en-US" b="0" dirty="0">
                <a:latin typeface="Calibri" pitchFamily="34" charset="0"/>
              </a:rPr>
              <a:t> </a:t>
            </a:r>
            <a:endParaRPr lang="tr-TR" b="0" dirty="0">
              <a:latin typeface="Calibri" pitchFamily="34" charset="0"/>
            </a:endParaRPr>
          </a:p>
          <a:p>
            <a:pPr lvl="1" algn="just">
              <a:lnSpc>
                <a:spcPct val="125000"/>
              </a:lnSpc>
              <a:buClr>
                <a:srgbClr val="C00000"/>
              </a:buClr>
              <a:buSzPct val="125000"/>
              <a:buFont typeface="Arial" pitchFamily="34" charset="0"/>
              <a:buChar char="•"/>
            </a:pPr>
            <a:r>
              <a:rPr lang="en-US" b="0" dirty="0">
                <a:latin typeface="Calibri" pitchFamily="34" charset="0"/>
              </a:rPr>
              <a:t>meteorological communication, </a:t>
            </a:r>
            <a:endParaRPr lang="tr-TR" b="0" dirty="0">
              <a:latin typeface="Calibri" pitchFamily="34" charset="0"/>
            </a:endParaRPr>
          </a:p>
          <a:p>
            <a:pPr lvl="1" algn="just">
              <a:lnSpc>
                <a:spcPct val="125000"/>
              </a:lnSpc>
              <a:buClr>
                <a:srgbClr val="C00000"/>
              </a:buClr>
              <a:buSzPct val="125000"/>
              <a:buFont typeface="Arial" pitchFamily="34" charset="0"/>
              <a:buChar char="•"/>
            </a:pPr>
            <a:r>
              <a:rPr lang="en-US" b="0" dirty="0">
                <a:latin typeface="Calibri" pitchFamily="34" charset="0"/>
              </a:rPr>
              <a:t>data processing, </a:t>
            </a:r>
            <a:endParaRPr lang="tr-TR" b="0" dirty="0">
              <a:latin typeface="Calibri" pitchFamily="34" charset="0"/>
            </a:endParaRPr>
          </a:p>
          <a:p>
            <a:pPr lvl="1" algn="just">
              <a:lnSpc>
                <a:spcPct val="125000"/>
              </a:lnSpc>
              <a:buClr>
                <a:srgbClr val="C00000"/>
              </a:buClr>
              <a:buSzPct val="125000"/>
              <a:buFont typeface="Arial" pitchFamily="34" charset="0"/>
              <a:buChar char="•"/>
            </a:pPr>
            <a:r>
              <a:rPr lang="en-US" b="0" dirty="0">
                <a:latin typeface="Calibri" pitchFamily="34" charset="0"/>
              </a:rPr>
              <a:t>map projection, </a:t>
            </a:r>
            <a:endParaRPr lang="tr-TR" b="0" dirty="0">
              <a:latin typeface="Calibri" pitchFamily="34" charset="0"/>
            </a:endParaRPr>
          </a:p>
          <a:p>
            <a:pPr lvl="1" algn="just">
              <a:lnSpc>
                <a:spcPct val="125000"/>
              </a:lnSpc>
              <a:buClr>
                <a:srgbClr val="C00000"/>
              </a:buClr>
              <a:buSzPct val="125000"/>
              <a:buFont typeface="Arial" pitchFamily="34" charset="0"/>
              <a:buChar char="•"/>
            </a:pPr>
            <a:r>
              <a:rPr lang="en-US" b="0" dirty="0">
                <a:latin typeface="Calibri" pitchFamily="34" charset="0"/>
              </a:rPr>
              <a:t>data archiving and </a:t>
            </a:r>
            <a:endParaRPr lang="tr-TR" b="0" dirty="0">
              <a:latin typeface="Calibri" pitchFamily="34" charset="0"/>
            </a:endParaRPr>
          </a:p>
          <a:p>
            <a:pPr lvl="1" algn="just">
              <a:lnSpc>
                <a:spcPct val="125000"/>
              </a:lnSpc>
              <a:buClr>
                <a:srgbClr val="C00000"/>
              </a:buClr>
              <a:buSzPct val="125000"/>
              <a:buFont typeface="Arial" pitchFamily="34" charset="0"/>
              <a:buChar char="•"/>
            </a:pPr>
            <a:r>
              <a:rPr lang="en-US" b="0" dirty="0">
                <a:latin typeface="Calibri" pitchFamily="34" charset="0"/>
              </a:rPr>
              <a:t>visualization of meteorological products (satellite, radar images and NWP products). </a:t>
            </a:r>
            <a:endParaRPr lang="tr-TR" b="0" dirty="0">
              <a:latin typeface="Calibri" pitchFamily="34" charset="0"/>
            </a:endParaRPr>
          </a:p>
          <a:p>
            <a:pPr algn="just">
              <a:lnSpc>
                <a:spcPct val="125000"/>
              </a:lnSpc>
              <a:buFont typeface="Wingdings" pitchFamily="2" charset="2"/>
              <a:buChar char="Ø"/>
            </a:pPr>
            <a:r>
              <a:rPr lang="tr-TR" b="1" dirty="0" smtClean="0">
                <a:solidFill>
                  <a:srgbClr val="C00000"/>
                </a:solidFill>
                <a:latin typeface="Calibri" pitchFamily="34" charset="0"/>
              </a:rPr>
              <a:t> U</a:t>
            </a:r>
            <a:r>
              <a:rPr lang="en-US" b="1" dirty="0" err="1">
                <a:solidFill>
                  <a:srgbClr val="C00000"/>
                </a:solidFill>
                <a:latin typeface="Calibri" pitchFamily="34" charset="0"/>
              </a:rPr>
              <a:t>sed</a:t>
            </a:r>
            <a:r>
              <a:rPr lang="en-US" b="1" dirty="0">
                <a:solidFill>
                  <a:srgbClr val="C00000"/>
                </a:solidFill>
                <a:latin typeface="Calibri" pitchFamily="34" charset="0"/>
              </a:rPr>
              <a:t> by </a:t>
            </a:r>
            <a:endParaRPr lang="tr-TR" b="1" dirty="0">
              <a:solidFill>
                <a:srgbClr val="C00000"/>
              </a:solidFill>
              <a:latin typeface="Calibri" pitchFamily="34" charset="0"/>
            </a:endParaRPr>
          </a:p>
          <a:p>
            <a:pPr lvl="1" algn="just">
              <a:lnSpc>
                <a:spcPct val="125000"/>
              </a:lnSpc>
              <a:buClr>
                <a:srgbClr val="C00000"/>
              </a:buClr>
              <a:buSzPct val="125000"/>
              <a:buFont typeface="Arial" pitchFamily="34" charset="0"/>
              <a:buChar char="•"/>
            </a:pPr>
            <a:r>
              <a:rPr lang="en-US" b="0" dirty="0">
                <a:latin typeface="Calibri" pitchFamily="34" charset="0"/>
              </a:rPr>
              <a:t>Bosnia and Herzegovina, </a:t>
            </a:r>
            <a:endParaRPr lang="tr-TR" b="0" dirty="0">
              <a:latin typeface="Calibri" pitchFamily="34" charset="0"/>
            </a:endParaRPr>
          </a:p>
          <a:p>
            <a:pPr lvl="1" algn="just">
              <a:lnSpc>
                <a:spcPct val="125000"/>
              </a:lnSpc>
              <a:buClr>
                <a:srgbClr val="C00000"/>
              </a:buClr>
              <a:buSzPct val="125000"/>
              <a:buFont typeface="Arial" pitchFamily="34" charset="0"/>
              <a:buChar char="•"/>
            </a:pPr>
            <a:r>
              <a:rPr lang="en-US" b="0" dirty="0" smtClean="0">
                <a:latin typeface="Calibri" pitchFamily="34" charset="0"/>
              </a:rPr>
              <a:t>Azerbaijan</a:t>
            </a:r>
            <a:r>
              <a:rPr lang="tr-TR" b="0" dirty="0" smtClean="0">
                <a:latin typeface="Calibri" pitchFamily="34" charset="0"/>
              </a:rPr>
              <a:t>,</a:t>
            </a:r>
            <a:r>
              <a:rPr lang="en-US" b="0" dirty="0" smtClean="0">
                <a:latin typeface="Calibri" pitchFamily="34" charset="0"/>
              </a:rPr>
              <a:t> </a:t>
            </a:r>
            <a:endParaRPr lang="tr-TR" b="0" dirty="0">
              <a:latin typeface="Calibri" pitchFamily="34" charset="0"/>
            </a:endParaRPr>
          </a:p>
          <a:p>
            <a:pPr lvl="1" algn="just">
              <a:lnSpc>
                <a:spcPct val="125000"/>
              </a:lnSpc>
              <a:buClr>
                <a:srgbClr val="C00000"/>
              </a:buClr>
              <a:buSzPct val="125000"/>
              <a:buFont typeface="Arial" pitchFamily="34" charset="0"/>
              <a:buChar char="•"/>
            </a:pPr>
            <a:r>
              <a:rPr lang="en-US" b="0" dirty="0">
                <a:latin typeface="Calibri" pitchFamily="34" charset="0"/>
              </a:rPr>
              <a:t>Turkish Republic of Northern </a:t>
            </a:r>
            <a:r>
              <a:rPr lang="en-US" b="0" dirty="0" smtClean="0">
                <a:latin typeface="Calibri" pitchFamily="34" charset="0"/>
              </a:rPr>
              <a:t>Cyprus</a:t>
            </a:r>
            <a:endParaRPr lang="tr-TR" b="0" dirty="0" smtClean="0">
              <a:latin typeface="Calibri" pitchFamily="34" charset="0"/>
            </a:endParaRPr>
          </a:p>
          <a:p>
            <a:pPr lvl="1" algn="just">
              <a:lnSpc>
                <a:spcPct val="125000"/>
              </a:lnSpc>
              <a:buClr>
                <a:srgbClr val="C00000"/>
              </a:buClr>
              <a:buSzPct val="125000"/>
              <a:buFont typeface="Arial" pitchFamily="34" charset="0"/>
              <a:buChar char="•"/>
            </a:pPr>
            <a:r>
              <a:rPr lang="tr-TR" dirty="0" smtClean="0">
                <a:latin typeface="Calibri" pitchFamily="34" charset="0"/>
              </a:rPr>
              <a:t>Yemen</a:t>
            </a:r>
            <a:endParaRPr lang="tr-TR" b="0" dirty="0">
              <a:latin typeface="Calibri" pitchFamily="34" charset="0"/>
            </a:endParaRPr>
          </a:p>
          <a:p>
            <a:pPr algn="just">
              <a:lnSpc>
                <a:spcPct val="125000"/>
              </a:lnSpc>
              <a:buFont typeface="Wingdings" pitchFamily="2" charset="2"/>
              <a:buChar char="Ø"/>
            </a:pPr>
            <a:r>
              <a:rPr lang="tr-TR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TURKMETCAP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is a free software package and it can be installed easily. </a:t>
            </a:r>
          </a:p>
        </p:txBody>
      </p:sp>
      <p:sp>
        <p:nvSpPr>
          <p:cNvPr id="7" name="15 Metin kutusu"/>
          <p:cNvSpPr txBox="1">
            <a:spLocks noChangeArrowheads="1"/>
          </p:cNvSpPr>
          <p:nvPr/>
        </p:nvSpPr>
        <p:spPr bwMode="auto">
          <a:xfrm>
            <a:off x="0" y="19513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tr-TR" sz="2800" dirty="0" smtClean="0">
                <a:solidFill>
                  <a:srgbClr val="FF0000"/>
                </a:solidFill>
              </a:rPr>
              <a:t>Data </a:t>
            </a:r>
            <a:r>
              <a:rPr lang="tr-TR" sz="2800" dirty="0" err="1" smtClean="0">
                <a:solidFill>
                  <a:srgbClr val="FF0000"/>
                </a:solidFill>
              </a:rPr>
              <a:t>Analysis</a:t>
            </a:r>
            <a:r>
              <a:rPr lang="tr-TR" sz="2800" dirty="0" smtClean="0">
                <a:solidFill>
                  <a:srgbClr val="FF0000"/>
                </a:solidFill>
              </a:rPr>
              <a:t>/</a:t>
            </a:r>
            <a:r>
              <a:rPr lang="tr-TR" sz="2800" dirty="0" err="1" smtClean="0">
                <a:solidFill>
                  <a:srgbClr val="FF0000"/>
                </a:solidFill>
              </a:rPr>
              <a:t>Forecast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1520" y="0"/>
            <a:ext cx="1049506" cy="10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17</a:t>
            </a:fld>
            <a:r>
              <a:rPr lang="tr-TR" dirty="0" smtClean="0"/>
              <a:t>/25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86192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fdagli\Desktop\Resim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907704" y="1068358"/>
            <a:ext cx="58899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tr-T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</a:t>
            </a:r>
            <a:r>
              <a:rPr lang="tr-T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Performance</a:t>
            </a:r>
            <a:r>
              <a:rPr lang="tr-T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Super</a:t>
            </a:r>
            <a:r>
              <a:rPr lang="tr-T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Computer</a:t>
            </a:r>
            <a:endParaRPr lang="tr-T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68680" y="1468468"/>
            <a:ext cx="88566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tr-TR" sz="2400" dirty="0" smtClean="0">
                <a:latin typeface="+mn-lt"/>
              </a:rPr>
              <a:t> 512 </a:t>
            </a:r>
            <a:r>
              <a:rPr lang="tr-TR" sz="2400" dirty="0" err="1" smtClean="0">
                <a:latin typeface="+mn-lt"/>
              </a:rPr>
              <a:t>core</a:t>
            </a:r>
            <a:r>
              <a:rPr lang="tr-TR" sz="2400" dirty="0" smtClean="0">
                <a:latin typeface="+mn-lt"/>
              </a:rPr>
              <a:t> CPU+256 </a:t>
            </a:r>
            <a:r>
              <a:rPr lang="tr-TR" sz="2400" dirty="0" err="1" smtClean="0">
                <a:latin typeface="+mn-lt"/>
              </a:rPr>
              <a:t>core</a:t>
            </a:r>
            <a:r>
              <a:rPr lang="tr-TR" sz="2400" dirty="0" smtClean="0">
                <a:latin typeface="+mn-lt"/>
              </a:rPr>
              <a:t> CPU</a:t>
            </a:r>
          </a:p>
          <a:p>
            <a:pPr algn="just"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tr-TR" sz="2400" dirty="0" smtClean="0">
                <a:latin typeface="+mn-lt"/>
              </a:rPr>
              <a:t> 3.4 </a:t>
            </a:r>
            <a:r>
              <a:rPr lang="tr-TR" sz="2400" dirty="0" err="1" smtClean="0">
                <a:latin typeface="+mn-lt"/>
              </a:rPr>
              <a:t>trillion</a:t>
            </a:r>
            <a:r>
              <a:rPr lang="tr-TR" sz="2400" dirty="0" smtClean="0">
                <a:latin typeface="+mn-lt"/>
              </a:rPr>
              <a:t> </a:t>
            </a:r>
            <a:r>
              <a:rPr lang="tr-TR" sz="2400" dirty="0" err="1" smtClean="0">
                <a:latin typeface="+mn-lt"/>
              </a:rPr>
              <a:t>process</a:t>
            </a:r>
            <a:r>
              <a:rPr lang="tr-TR" sz="2400" dirty="0" smtClean="0">
                <a:latin typeface="+mn-lt"/>
              </a:rPr>
              <a:t> </a:t>
            </a:r>
            <a:r>
              <a:rPr lang="tr-TR" sz="2400" dirty="0" err="1" smtClean="0">
                <a:latin typeface="+mn-lt"/>
              </a:rPr>
              <a:t>per</a:t>
            </a:r>
            <a:r>
              <a:rPr lang="tr-TR" sz="2400" dirty="0" smtClean="0">
                <a:latin typeface="+mn-lt"/>
              </a:rPr>
              <a:t> </a:t>
            </a:r>
            <a:r>
              <a:rPr lang="tr-TR" sz="2400" dirty="0" err="1" smtClean="0">
                <a:latin typeface="+mn-lt"/>
              </a:rPr>
              <a:t>second</a:t>
            </a:r>
            <a:endParaRPr lang="tr-TR" sz="2400" dirty="0" smtClean="0">
              <a:latin typeface="+mn-lt"/>
            </a:endParaRPr>
          </a:p>
          <a:p>
            <a:pPr algn="just"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tr-TR" sz="2400" dirty="0" smtClean="0">
                <a:latin typeface="+mn-lt"/>
              </a:rPr>
              <a:t> NWP </a:t>
            </a:r>
            <a:r>
              <a:rPr lang="tr-TR" sz="2400" dirty="0" err="1" smtClean="0">
                <a:latin typeface="+mn-lt"/>
              </a:rPr>
              <a:t>outputs</a:t>
            </a:r>
            <a:endParaRPr lang="tr-TR" sz="2400" dirty="0">
              <a:latin typeface="+mn-lt"/>
            </a:endParaRPr>
          </a:p>
        </p:txBody>
      </p:sp>
      <p:pic>
        <p:nvPicPr>
          <p:cNvPr id="11" name="Picture 3" descr="super-comput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002" y="2621402"/>
            <a:ext cx="4070864" cy="386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93960">
            <a:off x="4408740" y="5084184"/>
            <a:ext cx="2182442" cy="1302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8 Resim" descr="WRF_D3_19022013_00_03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798221">
            <a:off x="6722436" y="2864674"/>
            <a:ext cx="2263926" cy="1282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D:\AtmModel\2009_2013_SP\20120730_0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8513">
            <a:off x="4565914" y="3167944"/>
            <a:ext cx="2188094" cy="1375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E:\fdaglı\sunum\deniz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666011">
            <a:off x="6413088" y="4492586"/>
            <a:ext cx="2410784" cy="1546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5 Metin kutusu"/>
          <p:cNvSpPr txBox="1">
            <a:spLocks noChangeArrowheads="1"/>
          </p:cNvSpPr>
          <p:nvPr/>
        </p:nvSpPr>
        <p:spPr bwMode="auto">
          <a:xfrm>
            <a:off x="0" y="19513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tr-TR" sz="2800" dirty="0" smtClean="0">
                <a:solidFill>
                  <a:srgbClr val="FF0000"/>
                </a:solidFill>
              </a:rPr>
              <a:t>Data </a:t>
            </a:r>
            <a:r>
              <a:rPr lang="tr-TR" sz="2800" dirty="0" err="1" smtClean="0">
                <a:solidFill>
                  <a:srgbClr val="FF0000"/>
                </a:solidFill>
              </a:rPr>
              <a:t>Analysis</a:t>
            </a:r>
            <a:r>
              <a:rPr lang="tr-TR" sz="2800" dirty="0" smtClean="0">
                <a:solidFill>
                  <a:srgbClr val="FF0000"/>
                </a:solidFill>
              </a:rPr>
              <a:t>/</a:t>
            </a:r>
            <a:r>
              <a:rPr lang="tr-TR" sz="2800" dirty="0" err="1" smtClean="0">
                <a:solidFill>
                  <a:srgbClr val="FF0000"/>
                </a:solidFill>
              </a:rPr>
              <a:t>Forecast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51520" y="0"/>
            <a:ext cx="1049506" cy="10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18</a:t>
            </a:fld>
            <a:r>
              <a:rPr lang="tr-TR" dirty="0" smtClean="0"/>
              <a:t>/25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48461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7 Metin kutusu"/>
          <p:cNvSpPr txBox="1">
            <a:spLocks noChangeArrowheads="1"/>
          </p:cNvSpPr>
          <p:nvPr/>
        </p:nvSpPr>
        <p:spPr bwMode="auto">
          <a:xfrm>
            <a:off x="0" y="188913"/>
            <a:ext cx="9144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000" b="1" dirty="0" err="1" smtClean="0">
                <a:solidFill>
                  <a:srgbClr val="FF0000"/>
                </a:solidFill>
                <a:latin typeface="Calibri" pitchFamily="34" charset="0"/>
              </a:rPr>
              <a:t>Weather</a:t>
            </a:r>
            <a:r>
              <a:rPr lang="tr-TR" sz="3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tr-TR" sz="3000" b="1" dirty="0" err="1" smtClean="0">
                <a:solidFill>
                  <a:srgbClr val="FF0000"/>
                </a:solidFill>
                <a:latin typeface="Calibri" pitchFamily="34" charset="0"/>
              </a:rPr>
              <a:t>Forecast</a:t>
            </a:r>
            <a:endParaRPr lang="en-GB" sz="3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749" name="5 Dikdörtgen"/>
          <p:cNvSpPr>
            <a:spLocks noChangeArrowheads="1"/>
          </p:cNvSpPr>
          <p:nvPr/>
        </p:nvSpPr>
        <p:spPr bwMode="auto">
          <a:xfrm>
            <a:off x="179388" y="1125538"/>
            <a:ext cx="89646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tr-TR" sz="2400" b="1" dirty="0" err="1" smtClean="0">
                <a:solidFill>
                  <a:srgbClr val="FF0000"/>
                </a:solidFill>
                <a:latin typeface="+mn-lt"/>
                <a:ea typeface="Times New Roman" pitchFamily="18" charset="0"/>
                <a:cs typeface="Calibri" pitchFamily="34" charset="0"/>
              </a:rPr>
              <a:t>Regional</a:t>
            </a:r>
            <a:r>
              <a:rPr lang="tr-TR" sz="2400" b="1" dirty="0" smtClean="0">
                <a:solidFill>
                  <a:srgbClr val="FF0000"/>
                </a:solidFill>
                <a:latin typeface="+mn-lt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+mn-lt"/>
                <a:ea typeface="Times New Roman" pitchFamily="18" charset="0"/>
                <a:cs typeface="Calibri" pitchFamily="34" charset="0"/>
              </a:rPr>
              <a:t>Forecast</a:t>
            </a:r>
            <a:r>
              <a:rPr lang="tr-TR" sz="2400" b="1" dirty="0" smtClean="0">
                <a:solidFill>
                  <a:srgbClr val="FF0000"/>
                </a:solidFill>
                <a:latin typeface="+mn-lt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+mn-lt"/>
                <a:ea typeface="Times New Roman" pitchFamily="18" charset="0"/>
                <a:cs typeface="Calibri" pitchFamily="34" charset="0"/>
              </a:rPr>
              <a:t>and</a:t>
            </a:r>
            <a:r>
              <a:rPr lang="tr-TR" sz="2400" b="1" dirty="0" smtClean="0">
                <a:solidFill>
                  <a:srgbClr val="FF0000"/>
                </a:solidFill>
                <a:latin typeface="+mn-lt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+mn-lt"/>
                <a:ea typeface="Times New Roman" pitchFamily="18" charset="0"/>
                <a:cs typeface="Calibri" pitchFamily="34" charset="0"/>
              </a:rPr>
              <a:t>Early</a:t>
            </a:r>
            <a:r>
              <a:rPr lang="tr-TR" sz="2400" b="1" dirty="0" smtClean="0">
                <a:solidFill>
                  <a:srgbClr val="FF0000"/>
                </a:solidFill>
                <a:latin typeface="+mn-lt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+mn-lt"/>
                <a:ea typeface="Times New Roman" pitchFamily="18" charset="0"/>
                <a:cs typeface="Calibri" pitchFamily="34" charset="0"/>
              </a:rPr>
              <a:t>Warning</a:t>
            </a:r>
            <a:r>
              <a:rPr lang="tr-TR" sz="2400" b="1" dirty="0" smtClean="0">
                <a:solidFill>
                  <a:srgbClr val="FF0000"/>
                </a:solidFill>
                <a:latin typeface="+mn-lt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+mn-lt"/>
                <a:ea typeface="Times New Roman" pitchFamily="18" charset="0"/>
                <a:cs typeface="Calibri" pitchFamily="34" charset="0"/>
              </a:rPr>
              <a:t>Centers</a:t>
            </a:r>
            <a:r>
              <a:rPr lang="tr-TR" sz="2400" b="1" dirty="0" smtClean="0">
                <a:solidFill>
                  <a:srgbClr val="FF0000"/>
                </a:solidFill>
                <a:latin typeface="+mn-lt"/>
                <a:ea typeface="Times New Roman" pitchFamily="18" charset="0"/>
                <a:cs typeface="Calibri" pitchFamily="34" charset="0"/>
              </a:rPr>
              <a:t>:</a:t>
            </a:r>
            <a:endParaRPr lang="tr-TR" sz="2400" b="1" dirty="0">
              <a:solidFill>
                <a:srgbClr val="FF0000"/>
              </a:solidFill>
              <a:latin typeface="+mn-lt"/>
              <a:ea typeface="Times New Roman" pitchFamily="18" charset="0"/>
              <a:cs typeface="Calibri" pitchFamily="34" charset="0"/>
            </a:endParaRPr>
          </a:p>
          <a:p>
            <a:pPr algn="just"/>
            <a:r>
              <a:rPr lang="tr-TR" sz="2400" b="1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  <a:latin typeface="+mn-lt"/>
                <a:ea typeface="Times New Roman" pitchFamily="18" charset="0"/>
                <a:cs typeface="Calibri" pitchFamily="34" charset="0"/>
              </a:rPr>
              <a:t>15</a:t>
            </a:r>
            <a:r>
              <a:rPr lang="tr-TR" sz="2400" b="1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  <a:latin typeface="+mn-lt"/>
                <a:ea typeface="Times New Roman" pitchFamily="18" charset="0"/>
                <a:cs typeface="Calibri" pitchFamily="34" charset="0"/>
              </a:rPr>
              <a:t>centers</a:t>
            </a:r>
            <a:r>
              <a:rPr lang="tr-TR" sz="2400" b="1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Calibri" pitchFamily="34" charset="0"/>
              </a:rPr>
              <a:t> at </a:t>
            </a:r>
            <a:r>
              <a:rPr lang="tr-TR" sz="2400" b="1" dirty="0" err="1" smtClean="0">
                <a:solidFill>
                  <a:srgbClr val="0000FF"/>
                </a:solidFill>
                <a:latin typeface="+mn-lt"/>
                <a:ea typeface="Times New Roman" pitchFamily="18" charset="0"/>
                <a:cs typeface="Calibri" pitchFamily="34" charset="0"/>
              </a:rPr>
              <a:t>regional</a:t>
            </a:r>
            <a:r>
              <a:rPr lang="tr-TR" sz="2400" b="1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  <a:latin typeface="+mn-lt"/>
                <a:ea typeface="Times New Roman" pitchFamily="18" charset="0"/>
                <a:cs typeface="Calibri" pitchFamily="34" charset="0"/>
              </a:rPr>
              <a:t>directorates</a:t>
            </a:r>
            <a:r>
              <a:rPr lang="tr-TR" sz="2400" b="1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Calibri" pitchFamily="34" charset="0"/>
              </a:rPr>
              <a:t> </a:t>
            </a:r>
          </a:p>
          <a:p>
            <a:pPr algn="just"/>
            <a:r>
              <a:rPr lang="tr-TR" sz="2400" b="1" dirty="0" err="1" smtClean="0">
                <a:solidFill>
                  <a:srgbClr val="0000FF"/>
                </a:solidFill>
                <a:latin typeface="+mn-lt"/>
                <a:ea typeface="Times New Roman" pitchFamily="18" charset="0"/>
                <a:cs typeface="Calibri" pitchFamily="34" charset="0"/>
              </a:rPr>
              <a:t>Forecasting</a:t>
            </a:r>
            <a:r>
              <a:rPr lang="tr-TR" sz="2400" b="1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  <a:latin typeface="+mn-lt"/>
                <a:ea typeface="Times New Roman" pitchFamily="18" charset="0"/>
                <a:cs typeface="Calibri" pitchFamily="34" charset="0"/>
              </a:rPr>
              <a:t>for</a:t>
            </a:r>
            <a:r>
              <a:rPr lang="tr-TR" sz="2400" b="1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  <a:latin typeface="+mn-lt"/>
                <a:ea typeface="Times New Roman" pitchFamily="18" charset="0"/>
                <a:cs typeface="Calibri" pitchFamily="34" charset="0"/>
              </a:rPr>
              <a:t>1.122</a:t>
            </a:r>
            <a:r>
              <a:rPr lang="tr-TR" sz="2400" b="1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  <a:latin typeface="+mn-lt"/>
                <a:ea typeface="Times New Roman" pitchFamily="18" charset="0"/>
                <a:cs typeface="Calibri" pitchFamily="34" charset="0"/>
              </a:rPr>
              <a:t>locations</a:t>
            </a:r>
            <a:r>
              <a:rPr lang="tr-TR" sz="2400" b="1" dirty="0" smtClean="0">
                <a:solidFill>
                  <a:srgbClr val="0000FF"/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  <a:ea typeface="Times New Roman" pitchFamily="18" charset="0"/>
                <a:cs typeface="Calibri" pitchFamily="34" charset="0"/>
              </a:rPr>
              <a:t>up</a:t>
            </a:r>
            <a:r>
              <a:rPr lang="tr-TR" sz="2400" b="1" dirty="0" smtClean="0">
                <a:solidFill>
                  <a:srgbClr val="0000FF"/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  <a:ea typeface="Times New Roman" pitchFamily="18" charset="0"/>
                <a:cs typeface="Calibri" pitchFamily="34" charset="0"/>
              </a:rPr>
              <a:t>to</a:t>
            </a:r>
            <a:r>
              <a:rPr lang="tr-TR" sz="2400" b="1" dirty="0" smtClean="0">
                <a:solidFill>
                  <a:srgbClr val="0000FF"/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  <a:ea typeface="Times New Roman" pitchFamily="18" charset="0"/>
                <a:cs typeface="Calibri" pitchFamily="34" charset="0"/>
              </a:rPr>
              <a:t>5 </a:t>
            </a:r>
            <a:r>
              <a:rPr lang="tr-TR" sz="2400" b="1" dirty="0" err="1" smtClean="0">
                <a:solidFill>
                  <a:srgbClr val="FF0000"/>
                </a:solidFill>
                <a:ea typeface="Times New Roman" pitchFamily="18" charset="0"/>
                <a:cs typeface="Calibri" pitchFamily="34" charset="0"/>
              </a:rPr>
              <a:t>days</a:t>
            </a:r>
            <a:endParaRPr lang="tr-TR" sz="2400" b="1" dirty="0">
              <a:solidFill>
                <a:srgbClr val="FF0000"/>
              </a:solidFill>
              <a:latin typeface="+mn-lt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8" name="Text Box 47"/>
          <p:cNvSpPr txBox="1">
            <a:spLocks noChangeArrowheads="1"/>
          </p:cNvSpPr>
          <p:nvPr/>
        </p:nvSpPr>
        <p:spPr bwMode="auto">
          <a:xfrm>
            <a:off x="4860032" y="3356993"/>
            <a:ext cx="4680520" cy="30963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6457" tIns="43228" rIns="86457" bIns="43228" numCol="2">
            <a:spAutoFit/>
          </a:bodyPr>
          <a:lstStyle/>
          <a:p>
            <a:pPr defTabSz="914098">
              <a:buClr>
                <a:srgbClr val="FF0000"/>
              </a:buClr>
              <a:buFontTx/>
              <a:buBlip>
                <a:blip r:embed="rId2"/>
              </a:buBlip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+mn-lt"/>
              </a:rPr>
              <a:t>İstanbul </a:t>
            </a:r>
          </a:p>
          <a:p>
            <a:pPr defTabSz="914098">
              <a:buClr>
                <a:srgbClr val="FF0000"/>
              </a:buClr>
              <a:buFontTx/>
              <a:buBlip>
                <a:blip r:embed="rId2"/>
              </a:buBlip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+mn-lt"/>
              </a:rPr>
              <a:t>İzmir </a:t>
            </a:r>
            <a:endParaRPr lang="tr-TR" sz="2400" b="1" dirty="0">
              <a:solidFill>
                <a:srgbClr val="0000FF"/>
              </a:solidFill>
              <a:latin typeface="+mn-lt"/>
            </a:endParaRPr>
          </a:p>
          <a:p>
            <a:pPr defTabSz="914098">
              <a:buClr>
                <a:srgbClr val="FF0000"/>
              </a:buClr>
              <a:buFontTx/>
              <a:buBlip>
                <a:blip r:embed="rId2"/>
              </a:buBlip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+mn-lt"/>
              </a:rPr>
              <a:t>Eskişehir</a:t>
            </a:r>
          </a:p>
          <a:p>
            <a:pPr defTabSz="914098">
              <a:buClr>
                <a:srgbClr val="FF0000"/>
              </a:buClr>
              <a:buFontTx/>
              <a:buBlip>
                <a:blip r:embed="rId2"/>
              </a:buBlip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+mn-lt"/>
              </a:rPr>
              <a:t>Antalya</a:t>
            </a:r>
          </a:p>
          <a:p>
            <a:pPr defTabSz="914098">
              <a:buClr>
                <a:srgbClr val="FF0000"/>
              </a:buClr>
              <a:buFontTx/>
              <a:buBlip>
                <a:blip r:embed="rId2"/>
              </a:buBlip>
              <a:defRPr/>
            </a:pPr>
            <a:r>
              <a:rPr lang="tr-TR" sz="2400" b="1" dirty="0" err="1" smtClean="0">
                <a:solidFill>
                  <a:srgbClr val="0000FF"/>
                </a:solidFill>
                <a:latin typeface="+mn-lt"/>
              </a:rPr>
              <a:t>Afyonkarahisar</a:t>
            </a:r>
            <a:r>
              <a:rPr lang="tr-TR" sz="2400" b="1" dirty="0" smtClean="0">
                <a:solidFill>
                  <a:srgbClr val="0000FF"/>
                </a:solidFill>
                <a:latin typeface="+mn-lt"/>
              </a:rPr>
              <a:t> </a:t>
            </a:r>
            <a:endParaRPr lang="tr-TR" sz="2400" b="1" dirty="0">
              <a:solidFill>
                <a:srgbClr val="0000FF"/>
              </a:solidFill>
              <a:latin typeface="+mn-lt"/>
            </a:endParaRPr>
          </a:p>
          <a:p>
            <a:pPr defTabSz="914098">
              <a:buClr>
                <a:srgbClr val="FF0000"/>
              </a:buClr>
              <a:buFontTx/>
              <a:buBlip>
                <a:blip r:embed="rId2"/>
              </a:buBlip>
              <a:defRPr/>
            </a:pPr>
            <a:r>
              <a:rPr lang="tr-TR" sz="2400" b="1" dirty="0">
                <a:solidFill>
                  <a:srgbClr val="0000FF"/>
                </a:solidFill>
                <a:latin typeface="+mn-lt"/>
              </a:rPr>
              <a:t>Adana </a:t>
            </a:r>
          </a:p>
          <a:p>
            <a:pPr defTabSz="914098">
              <a:buClr>
                <a:srgbClr val="FF0000"/>
              </a:buClr>
              <a:buFontTx/>
              <a:buBlip>
                <a:blip r:embed="rId2"/>
              </a:buBlip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+mn-lt"/>
              </a:rPr>
              <a:t>Kayseri</a:t>
            </a:r>
          </a:p>
          <a:p>
            <a:pPr defTabSz="914098">
              <a:buClr>
                <a:srgbClr val="FF0000"/>
              </a:buClr>
              <a:buFontTx/>
              <a:buBlip>
                <a:blip r:embed="rId2"/>
              </a:buBlip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+mn-lt"/>
              </a:rPr>
              <a:t>Konya </a:t>
            </a:r>
          </a:p>
          <a:p>
            <a:pPr defTabSz="914098">
              <a:buClr>
                <a:srgbClr val="FF0000"/>
              </a:buClr>
              <a:buFontTx/>
              <a:buBlip>
                <a:blip r:embed="rId2"/>
              </a:buBlip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+mn-lt"/>
              </a:rPr>
              <a:t>Ankara </a:t>
            </a:r>
            <a:endParaRPr lang="tr-TR" sz="2400" b="1" dirty="0">
              <a:solidFill>
                <a:srgbClr val="0000FF"/>
              </a:solidFill>
              <a:latin typeface="+mn-lt"/>
            </a:endParaRPr>
          </a:p>
          <a:p>
            <a:pPr defTabSz="914098">
              <a:buClr>
                <a:srgbClr val="FF0000"/>
              </a:buClr>
              <a:buFontTx/>
              <a:buBlip>
                <a:blip r:embed="rId2"/>
              </a:buBlip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+mn-lt"/>
              </a:rPr>
              <a:t>Samsun </a:t>
            </a:r>
            <a:endParaRPr lang="tr-TR" sz="2400" b="1" dirty="0">
              <a:solidFill>
                <a:srgbClr val="0000FF"/>
              </a:solidFill>
              <a:latin typeface="+mn-lt"/>
            </a:endParaRPr>
          </a:p>
          <a:p>
            <a:pPr defTabSz="914098">
              <a:buClr>
                <a:srgbClr val="FF0000"/>
              </a:buClr>
              <a:buFontTx/>
              <a:buBlip>
                <a:blip r:embed="rId2"/>
              </a:buBlip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+mn-lt"/>
              </a:rPr>
              <a:t>Trabzon</a:t>
            </a:r>
          </a:p>
          <a:p>
            <a:pPr defTabSz="914098">
              <a:buClr>
                <a:srgbClr val="FF0000"/>
              </a:buClr>
              <a:buFontTx/>
              <a:buBlip>
                <a:blip r:embed="rId2"/>
              </a:buBlip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+mn-lt"/>
              </a:rPr>
              <a:t>Erzurum</a:t>
            </a:r>
            <a:endParaRPr lang="tr-TR" sz="2400" b="1" dirty="0">
              <a:solidFill>
                <a:srgbClr val="0000FF"/>
              </a:solidFill>
              <a:latin typeface="+mn-lt"/>
            </a:endParaRPr>
          </a:p>
          <a:p>
            <a:pPr defTabSz="914098">
              <a:buClr>
                <a:srgbClr val="FF0000"/>
              </a:buClr>
              <a:buFontTx/>
              <a:buBlip>
                <a:blip r:embed="rId2"/>
              </a:buBlip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+mn-lt"/>
              </a:rPr>
              <a:t>Elazığ</a:t>
            </a:r>
          </a:p>
          <a:p>
            <a:pPr defTabSz="914098">
              <a:buClr>
                <a:srgbClr val="FF0000"/>
              </a:buClr>
              <a:buFontTx/>
              <a:buBlip>
                <a:blip r:embed="rId2"/>
              </a:buBlip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+mn-lt"/>
              </a:rPr>
              <a:t>Van </a:t>
            </a:r>
          </a:p>
          <a:p>
            <a:pPr defTabSz="914098">
              <a:buClr>
                <a:srgbClr val="FF0000"/>
              </a:buClr>
              <a:buFontTx/>
              <a:buBlip>
                <a:blip r:embed="rId2"/>
              </a:buBlip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+mn-lt"/>
              </a:rPr>
              <a:t>Diyarbakır</a:t>
            </a:r>
            <a:endParaRPr lang="tr-TR" sz="24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1" name="10 Resim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3429000"/>
            <a:ext cx="460851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20" y="0"/>
            <a:ext cx="1049506" cy="10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C:\Users\fdagli\Desktop\Resim1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19</a:t>
            </a:fld>
            <a:r>
              <a:rPr lang="tr-TR" dirty="0" smtClean="0"/>
              <a:t>/25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251520" y="1052736"/>
            <a:ext cx="8568952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3399"/>
              </a:buClr>
              <a:buSzPct val="125000"/>
              <a:defRPr/>
            </a:pPr>
            <a:r>
              <a:rPr lang="tr-TR" sz="2800" b="1" dirty="0" smtClean="0">
                <a:solidFill>
                  <a:srgbClr val="FF0000"/>
                </a:solidFill>
                <a:latin typeface="Calibri" pitchFamily="34" charset="0"/>
              </a:rPr>
              <a:t>TSMS;</a:t>
            </a:r>
          </a:p>
          <a:p>
            <a:pPr algn="just">
              <a:lnSpc>
                <a:spcPct val="14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tr-TR" sz="2800" b="1" dirty="0" smtClean="0">
                <a:solidFill>
                  <a:srgbClr val="003399"/>
                </a:solidFill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</a:rPr>
              <a:t>established on 1</a:t>
            </a:r>
            <a:r>
              <a:rPr lang="tr-TR" sz="2800" b="1" dirty="0" smtClean="0">
                <a:solidFill>
                  <a:srgbClr val="003399"/>
                </a:solidFill>
              </a:rPr>
              <a:t>9</a:t>
            </a:r>
            <a:r>
              <a:rPr lang="en-US" sz="2800" b="1" dirty="0" smtClean="0">
                <a:solidFill>
                  <a:srgbClr val="003399"/>
                </a:solidFill>
              </a:rPr>
              <a:t> February  1937</a:t>
            </a:r>
            <a:endParaRPr lang="tr-TR" sz="2800" b="1" dirty="0" smtClean="0">
              <a:solidFill>
                <a:srgbClr val="003399"/>
              </a:solidFill>
            </a:endParaRPr>
          </a:p>
          <a:p>
            <a:pPr algn="just">
              <a:lnSpc>
                <a:spcPct val="14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tr-TR" sz="2800" b="1" dirty="0" smtClean="0">
                <a:solidFill>
                  <a:srgbClr val="003399"/>
                </a:solidFill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</a:rPr>
              <a:t>only authorized governmental</a:t>
            </a:r>
            <a:r>
              <a:rPr lang="tr-TR" sz="2800" b="1" dirty="0" smtClean="0">
                <a:solidFill>
                  <a:srgbClr val="003399"/>
                </a:solidFill>
              </a:rPr>
              <a:t> </a:t>
            </a:r>
            <a:r>
              <a:rPr lang="tr-TR" sz="2800" b="1" dirty="0" err="1" smtClean="0">
                <a:solidFill>
                  <a:srgbClr val="003399"/>
                </a:solidFill>
              </a:rPr>
              <a:t>agency</a:t>
            </a:r>
            <a:r>
              <a:rPr lang="en-US" sz="2800" b="1" dirty="0" smtClean="0">
                <a:solidFill>
                  <a:srgbClr val="003399"/>
                </a:solidFill>
              </a:rPr>
              <a:t> to </a:t>
            </a:r>
            <a:r>
              <a:rPr lang="tr-TR" sz="2800" b="1" dirty="0" err="1" smtClean="0">
                <a:solidFill>
                  <a:srgbClr val="003399"/>
                </a:solidFill>
              </a:rPr>
              <a:t>carry</a:t>
            </a:r>
            <a:r>
              <a:rPr lang="tr-TR" sz="2800" b="1" dirty="0" smtClean="0">
                <a:solidFill>
                  <a:srgbClr val="003399"/>
                </a:solidFill>
              </a:rPr>
              <a:t> </a:t>
            </a:r>
            <a:r>
              <a:rPr lang="tr-TR" sz="2800" b="1" dirty="0" err="1" smtClean="0">
                <a:solidFill>
                  <a:srgbClr val="003399"/>
                </a:solidFill>
              </a:rPr>
              <a:t>out</a:t>
            </a:r>
            <a:r>
              <a:rPr lang="en-US" sz="2800" b="1" dirty="0" smtClean="0">
                <a:solidFill>
                  <a:srgbClr val="003399"/>
                </a:solidFill>
              </a:rPr>
              <a:t> meteorological related works and services </a:t>
            </a:r>
          </a:p>
        </p:txBody>
      </p:sp>
      <p:sp>
        <p:nvSpPr>
          <p:cNvPr id="5" name="15 Metin kutusu"/>
          <p:cNvSpPr txBox="1">
            <a:spLocks noChangeArrowheads="1"/>
          </p:cNvSpPr>
          <p:nvPr/>
        </p:nvSpPr>
        <p:spPr bwMode="auto">
          <a:xfrm>
            <a:off x="0" y="19526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tr-TR" sz="2800" b="1" dirty="0" smtClean="0">
                <a:solidFill>
                  <a:srgbClr val="FF0000"/>
                </a:solidFill>
                <a:latin typeface="Calibri" pitchFamily="34" charset="0"/>
              </a:rPr>
              <a:t>TURKISH STATE METEOROLOGICAL SERVICE</a:t>
            </a:r>
            <a:endParaRPr lang="en-GB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graphicFrame>
        <p:nvGraphicFramePr>
          <p:cNvPr id="225281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xmlns="" val="1181605296"/>
              </p:ext>
            </p:extLst>
          </p:nvPr>
        </p:nvGraphicFramePr>
        <p:xfrm>
          <a:off x="971600" y="3372573"/>
          <a:ext cx="7128792" cy="3315996"/>
        </p:xfrm>
        <a:graphic>
          <a:graphicData uri="http://schemas.openxmlformats.org/presentationml/2006/ole">
            <p:oleObj spid="_x0000_s81922" name="Photo Editor Fotoğrafı" r:id="rId3" imgW="15238095" imgH="11428571" progId="">
              <p:embed/>
            </p:oleObj>
          </a:graphicData>
        </a:graphic>
      </p:graphicFrame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115070"/>
            <a:ext cx="936104" cy="94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:\Users\fdagli\Desktop\Resim1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2</a:t>
            </a:fld>
            <a:r>
              <a:rPr lang="tr-TR" dirty="0" smtClean="0"/>
              <a:t>/25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0" y="1052736"/>
            <a:ext cx="8834438" cy="2172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n-US" sz="2400" b="1" dirty="0" smtClean="0">
                <a:solidFill>
                  <a:srgbClr val="1137D9"/>
                </a:solidFill>
                <a:latin typeface="Calibri" pitchFamily="34" charset="0"/>
              </a:rPr>
              <a:t>The BSC-DREAM8b dust transport model in cooperation with Spanish Met. Service. </a:t>
            </a:r>
            <a:endParaRPr lang="tr-TR" sz="2400" b="1" dirty="0" smtClean="0">
              <a:solidFill>
                <a:srgbClr val="1137D9"/>
              </a:solidFill>
              <a:latin typeface="Calibri" pitchFamily="34" charset="0"/>
            </a:endParaRP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The operational forecasts </a:t>
            </a:r>
            <a:r>
              <a:rPr lang="tr-TR" sz="2400" b="1" dirty="0" smtClean="0">
                <a:solidFill>
                  <a:srgbClr val="FF0000"/>
                </a:solidFill>
                <a:latin typeface="Calibri" pitchFamily="34" charset="0"/>
              </a:rPr>
              <a:t>since J</a:t>
            </a:r>
            <a:r>
              <a:rPr lang="en-US" sz="2400" b="1" dirty="0" err="1" smtClean="0">
                <a:solidFill>
                  <a:srgbClr val="FF0000"/>
                </a:solidFill>
                <a:latin typeface="Calibri" pitchFamily="34" charset="0"/>
              </a:rPr>
              <a:t>une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 2010. </a:t>
            </a:r>
            <a:endParaRPr lang="tr-TR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n-US" sz="2400" b="1" dirty="0" smtClean="0">
                <a:solidFill>
                  <a:srgbClr val="1137D9"/>
                </a:solidFill>
                <a:latin typeface="Calibri" pitchFamily="34" charset="0"/>
              </a:rPr>
              <a:t>Forecast products are published at the website.</a:t>
            </a:r>
            <a:endParaRPr lang="en-US" sz="2400" b="1" dirty="0">
              <a:solidFill>
                <a:srgbClr val="1137D9"/>
              </a:solidFill>
              <a:latin typeface="Calibri" pitchFamily="34" charset="0"/>
            </a:endParaRPr>
          </a:p>
        </p:txBody>
      </p:sp>
      <p:pic>
        <p:nvPicPr>
          <p:cNvPr id="17413" name="3 Resim" descr="tr_flux_24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28024" y="3060700"/>
            <a:ext cx="2711176" cy="303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7 Dikdörtgen"/>
          <p:cNvSpPr>
            <a:spLocks noChangeArrowheads="1"/>
          </p:cNvSpPr>
          <p:nvPr/>
        </p:nvSpPr>
        <p:spPr bwMode="auto">
          <a:xfrm>
            <a:off x="1447800" y="6351587"/>
            <a:ext cx="65532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1" dirty="0">
                <a:solidFill>
                  <a:srgbClr val="C00000"/>
                </a:solidFill>
                <a:hlinkClick r:id="rId3"/>
              </a:rPr>
              <a:t>http://www.</a:t>
            </a:r>
            <a:r>
              <a:rPr lang="tr-TR" b="1" dirty="0" err="1">
                <a:solidFill>
                  <a:srgbClr val="C00000"/>
                </a:solidFill>
                <a:hlinkClick r:id="rId3"/>
              </a:rPr>
              <a:t>mgm</a:t>
            </a:r>
            <a:r>
              <a:rPr lang="tr-TR" b="1" dirty="0">
                <a:solidFill>
                  <a:srgbClr val="C00000"/>
                </a:solidFill>
                <a:hlinkClick r:id="rId3"/>
              </a:rPr>
              <a:t>.gov.tr/tahmin/toz-</a:t>
            </a:r>
            <a:r>
              <a:rPr lang="tr-TR" b="1" dirty="0" err="1">
                <a:solidFill>
                  <a:srgbClr val="C00000"/>
                </a:solidFill>
                <a:hlinkClick r:id="rId3"/>
              </a:rPr>
              <a:t>tasinimi</a:t>
            </a:r>
            <a:r>
              <a:rPr lang="tr-TR" b="1" dirty="0">
                <a:solidFill>
                  <a:srgbClr val="C00000"/>
                </a:solidFill>
                <a:hlinkClick r:id="rId3"/>
              </a:rPr>
              <a:t>.</a:t>
            </a:r>
            <a:r>
              <a:rPr lang="tr-TR" b="1" dirty="0" err="1">
                <a:solidFill>
                  <a:srgbClr val="C00000"/>
                </a:solidFill>
                <a:hlinkClick r:id="rId3"/>
              </a:rPr>
              <a:t>aspx</a:t>
            </a:r>
            <a:r>
              <a:rPr lang="tr-TR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8" name="Picture 7" descr="C:\Users\fdagli\Desktop\Resim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5 Metin kutusu"/>
          <p:cNvSpPr txBox="1">
            <a:spLocks noChangeArrowheads="1"/>
          </p:cNvSpPr>
          <p:nvPr/>
        </p:nvSpPr>
        <p:spPr bwMode="auto">
          <a:xfrm>
            <a:off x="0" y="19513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tr-TR" sz="2800" dirty="0" err="1" smtClean="0">
                <a:solidFill>
                  <a:srgbClr val="FF0000"/>
                </a:solidFill>
              </a:rPr>
              <a:t>Research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</a:rPr>
              <a:t>Studies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1520" y="0"/>
            <a:ext cx="1049506" cy="10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20</a:t>
            </a:fld>
            <a:r>
              <a:rPr lang="tr-TR" dirty="0" smtClean="0"/>
              <a:t>/25</a:t>
            </a:r>
            <a:endParaRPr lang="tr-TR" dirty="0"/>
          </a:p>
        </p:txBody>
      </p:sp>
      <p:pic>
        <p:nvPicPr>
          <p:cNvPr id="11" name="Picture 1" descr="C:\Users\mustafaaydin\Desktop\toz_00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79512" y="3284984"/>
            <a:ext cx="6024122" cy="2912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9" descr="Orman Yangınları ve Meteoroloji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15616" y="1484784"/>
            <a:ext cx="670298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8 Metin kutusu"/>
          <p:cNvSpPr txBox="1">
            <a:spLocks noChangeArrowheads="1"/>
          </p:cNvSpPr>
          <p:nvPr/>
        </p:nvSpPr>
        <p:spPr bwMode="auto">
          <a:xfrm>
            <a:off x="0" y="5657671"/>
            <a:ext cx="77382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/>
            <a:r>
              <a:rPr lang="tr-TR" sz="2400" b="1" dirty="0" smtClean="0">
                <a:solidFill>
                  <a:srgbClr val="1137D9"/>
                </a:solidFill>
              </a:rPr>
              <a:t>D</a:t>
            </a:r>
            <a:r>
              <a:rPr lang="en-US" sz="2400" b="1" dirty="0" err="1" smtClean="0">
                <a:solidFill>
                  <a:srgbClr val="1137D9"/>
                </a:solidFill>
              </a:rPr>
              <a:t>eveloped</a:t>
            </a:r>
            <a:r>
              <a:rPr lang="en-US" sz="2400" b="1" dirty="0" smtClean="0">
                <a:solidFill>
                  <a:srgbClr val="1137D9"/>
                </a:solidFill>
              </a:rPr>
              <a:t> </a:t>
            </a:r>
            <a:r>
              <a:rPr lang="en-US" sz="2400" b="1" dirty="0">
                <a:solidFill>
                  <a:srgbClr val="1137D9"/>
                </a:solidFill>
              </a:rPr>
              <a:t>by </a:t>
            </a:r>
            <a:r>
              <a:rPr lang="tr-TR" sz="2400" b="1" dirty="0" smtClean="0">
                <a:solidFill>
                  <a:srgbClr val="1137D9"/>
                </a:solidFill>
              </a:rPr>
              <a:t>TSMS.</a:t>
            </a:r>
          </a:p>
          <a:p>
            <a:pPr fontAlgn="ctr"/>
            <a:r>
              <a:rPr lang="tr-TR" sz="2400" b="1" dirty="0" smtClean="0">
                <a:solidFill>
                  <a:srgbClr val="1137D9"/>
                </a:solidFill>
              </a:rPr>
              <a:t>F</a:t>
            </a:r>
            <a:r>
              <a:rPr lang="en-US" sz="2400" b="1" dirty="0" err="1" smtClean="0">
                <a:solidFill>
                  <a:srgbClr val="1137D9"/>
                </a:solidFill>
              </a:rPr>
              <a:t>orest</a:t>
            </a:r>
            <a:r>
              <a:rPr lang="en-US" sz="2400" b="1" dirty="0" smtClean="0">
                <a:solidFill>
                  <a:srgbClr val="1137D9"/>
                </a:solidFill>
              </a:rPr>
              <a:t> </a:t>
            </a:r>
            <a:r>
              <a:rPr lang="en-US" sz="2400" b="1" dirty="0">
                <a:solidFill>
                  <a:srgbClr val="1137D9"/>
                </a:solidFill>
              </a:rPr>
              <a:t>fire risk potential three days in </a:t>
            </a:r>
            <a:r>
              <a:rPr lang="en-US" sz="2400" b="1" dirty="0" smtClean="0">
                <a:solidFill>
                  <a:srgbClr val="1137D9"/>
                </a:solidFill>
              </a:rPr>
              <a:t>advance</a:t>
            </a:r>
            <a:r>
              <a:rPr lang="tr-TR" sz="2400" b="1" dirty="0" smtClean="0">
                <a:solidFill>
                  <a:srgbClr val="1137D9"/>
                </a:solidFill>
              </a:rPr>
              <a:t>.</a:t>
            </a:r>
          </a:p>
          <a:p>
            <a:pPr fontAlgn="ctr"/>
            <a:r>
              <a:rPr lang="tr-TR" sz="2400" b="1" dirty="0" smtClean="0">
                <a:solidFill>
                  <a:srgbClr val="1137D9"/>
                </a:solidFill>
              </a:rPr>
              <a:t>P</a:t>
            </a:r>
            <a:r>
              <a:rPr lang="en-US" sz="2400" b="1" dirty="0" err="1" smtClean="0">
                <a:solidFill>
                  <a:srgbClr val="1137D9"/>
                </a:solidFill>
              </a:rPr>
              <a:t>roducts</a:t>
            </a:r>
            <a:r>
              <a:rPr lang="en-US" sz="2400" b="1" dirty="0" smtClean="0">
                <a:solidFill>
                  <a:srgbClr val="1137D9"/>
                </a:solidFill>
              </a:rPr>
              <a:t> </a:t>
            </a:r>
            <a:r>
              <a:rPr lang="en-US" sz="2400" b="1" dirty="0">
                <a:solidFill>
                  <a:srgbClr val="1137D9"/>
                </a:solidFill>
              </a:rPr>
              <a:t>are shared with General Directorate of Forestry.</a:t>
            </a:r>
            <a:endParaRPr lang="tr-TR" sz="2400" b="1" dirty="0">
              <a:solidFill>
                <a:srgbClr val="1137D9"/>
              </a:solidFill>
            </a:endParaRPr>
          </a:p>
        </p:txBody>
      </p:sp>
      <p:sp>
        <p:nvSpPr>
          <p:cNvPr id="7" name="6 Metin kutusu"/>
          <p:cNvSpPr txBox="1">
            <a:spLocks noChangeArrowheads="1"/>
          </p:cNvSpPr>
          <p:nvPr/>
        </p:nvSpPr>
        <p:spPr bwMode="auto">
          <a:xfrm>
            <a:off x="1043608" y="1052736"/>
            <a:ext cx="7086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Forest</a:t>
            </a:r>
            <a:r>
              <a:rPr lang="tr-TR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tr-TR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Fires</a:t>
            </a:r>
            <a:r>
              <a:rPr lang="tr-TR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tr-TR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Early</a:t>
            </a:r>
            <a:r>
              <a:rPr lang="tr-TR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tr-TR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Warning</a:t>
            </a:r>
            <a:r>
              <a:rPr lang="tr-TR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tr-TR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System</a:t>
            </a:r>
            <a:r>
              <a:rPr lang="tr-TR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(MEUS)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9" name="Picture 7" descr="C:\Users\fdagli\Desktop\Resim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5 Metin kutusu"/>
          <p:cNvSpPr txBox="1">
            <a:spLocks noChangeArrowheads="1"/>
          </p:cNvSpPr>
          <p:nvPr/>
        </p:nvSpPr>
        <p:spPr bwMode="auto">
          <a:xfrm>
            <a:off x="0" y="19513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tr-TR" sz="2800" dirty="0" err="1" smtClean="0">
                <a:solidFill>
                  <a:srgbClr val="FF0000"/>
                </a:solidFill>
              </a:rPr>
              <a:t>Research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</a:rPr>
              <a:t>Studies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1520" y="0"/>
            <a:ext cx="1049506" cy="10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21</a:t>
            </a:fld>
            <a:r>
              <a:rPr lang="tr-TR" dirty="0" smtClean="0"/>
              <a:t>/25</a:t>
            </a:r>
            <a:endParaRPr lang="tr-T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4427538" y="1268413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n-US"/>
          </a:p>
          <a:p>
            <a:pPr algn="just"/>
            <a:endParaRPr lang="en-US"/>
          </a:p>
        </p:txBody>
      </p:sp>
      <p:sp>
        <p:nvSpPr>
          <p:cNvPr id="9223" name="7 Dikdörtgen"/>
          <p:cNvSpPr>
            <a:spLocks noChangeArrowheads="1"/>
          </p:cNvSpPr>
          <p:nvPr/>
        </p:nvSpPr>
        <p:spPr bwMode="auto">
          <a:xfrm>
            <a:off x="0" y="1628800"/>
            <a:ext cx="8676456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400" b="1" dirty="0" smtClean="0">
                <a:solidFill>
                  <a:srgbClr val="1137D9"/>
                </a:solidFill>
                <a:latin typeface="+mn-lt"/>
                <a:cs typeface="+mn-cs"/>
              </a:rPr>
              <a:t>TSMS is </a:t>
            </a:r>
            <a:r>
              <a:rPr lang="tr-TR" sz="2400" b="1" dirty="0" err="1" smtClean="0">
                <a:solidFill>
                  <a:srgbClr val="1137D9"/>
                </a:solidFill>
                <a:latin typeface="+mn-lt"/>
                <a:cs typeface="+mn-cs"/>
              </a:rPr>
              <a:t>coordinating</a:t>
            </a:r>
            <a:r>
              <a:rPr lang="tr-TR" sz="2400" b="1" dirty="0" smtClean="0">
                <a:solidFill>
                  <a:srgbClr val="1137D9"/>
                </a:solidFill>
                <a:latin typeface="+mn-lt"/>
                <a:cs typeface="+mn-cs"/>
              </a:rPr>
              <a:t> </a:t>
            </a:r>
            <a:r>
              <a:rPr lang="tr-TR" sz="2400" b="1" dirty="0" err="1" smtClean="0">
                <a:solidFill>
                  <a:srgbClr val="1137D9"/>
                </a:solidFill>
                <a:latin typeface="+mn-lt"/>
                <a:cs typeface="+mn-cs"/>
              </a:rPr>
              <a:t>the</a:t>
            </a:r>
            <a:r>
              <a:rPr lang="tr-TR" sz="2400" b="1" dirty="0" smtClean="0">
                <a:solidFill>
                  <a:srgbClr val="1137D9"/>
                </a:solidFill>
                <a:latin typeface="+mn-lt"/>
                <a:cs typeface="+mn-cs"/>
              </a:rPr>
              <a:t> </a:t>
            </a:r>
            <a:r>
              <a:rPr lang="en-US" sz="2400" b="1" dirty="0" smtClean="0">
                <a:solidFill>
                  <a:srgbClr val="1137D9"/>
                </a:solidFill>
                <a:latin typeface="+mn-lt"/>
                <a:cs typeface="+mn-cs"/>
              </a:rPr>
              <a:t>Black Sea  and Middle East Flash  Flood  Guidance  project</a:t>
            </a:r>
            <a:r>
              <a:rPr lang="tr-TR" sz="2400" b="1" dirty="0" smtClean="0">
                <a:solidFill>
                  <a:srgbClr val="1137D9"/>
                </a:solidFill>
                <a:latin typeface="+mn-lt"/>
                <a:cs typeface="+mn-cs"/>
              </a:rPr>
              <a:t>.</a:t>
            </a:r>
          </a:p>
          <a:p>
            <a:pPr>
              <a:defRPr/>
            </a:pPr>
            <a:endParaRPr lang="tr-TR" sz="2400" b="1" dirty="0" smtClean="0">
              <a:solidFill>
                <a:srgbClr val="1137D9"/>
              </a:solidFill>
            </a:endParaRPr>
          </a:p>
          <a:p>
            <a:pPr>
              <a:defRPr/>
            </a:pPr>
            <a:endParaRPr lang="tr-TR" sz="2400" b="1" dirty="0" smtClean="0">
              <a:solidFill>
                <a:srgbClr val="1137D9"/>
              </a:solidFill>
              <a:latin typeface="+mn-lt"/>
              <a:cs typeface="+mn-cs"/>
            </a:endParaRP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tr-TR" sz="2000" b="1" dirty="0" err="1" smtClean="0">
                <a:solidFill>
                  <a:srgbClr val="1137D9"/>
                </a:solidFill>
                <a:latin typeface="+mn-lt"/>
                <a:cs typeface="+mn-cs"/>
              </a:rPr>
              <a:t>Bulgaria</a:t>
            </a:r>
            <a:endParaRPr lang="tr-TR" sz="2000" b="1" dirty="0" smtClean="0">
              <a:solidFill>
                <a:srgbClr val="1137D9"/>
              </a:solidFill>
              <a:latin typeface="+mn-lt"/>
              <a:cs typeface="+mn-cs"/>
            </a:endParaRP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tr-TR" sz="2000" b="1" dirty="0" smtClean="0">
              <a:solidFill>
                <a:srgbClr val="1137D9"/>
              </a:solidFill>
              <a:latin typeface="+mn-lt"/>
              <a:cs typeface="+mn-cs"/>
            </a:endParaRP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tr-TR" sz="2000" b="1" dirty="0" smtClean="0">
                <a:solidFill>
                  <a:srgbClr val="1137D9"/>
                </a:solidFill>
                <a:latin typeface="+mn-lt"/>
                <a:cs typeface="+mn-cs"/>
              </a:rPr>
              <a:t>Georgia</a:t>
            </a: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tr-TR" sz="2000" b="1" dirty="0" smtClean="0">
              <a:solidFill>
                <a:srgbClr val="1137D9"/>
              </a:solidFill>
              <a:latin typeface="+mn-lt"/>
              <a:cs typeface="+mn-cs"/>
            </a:endParaRP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tr-TR" sz="2000" b="1" dirty="0" err="1" smtClean="0">
                <a:solidFill>
                  <a:srgbClr val="1137D9"/>
                </a:solidFill>
              </a:rPr>
              <a:t>Armenia</a:t>
            </a:r>
            <a:endParaRPr lang="tr-TR" sz="2000" b="1" dirty="0" smtClean="0">
              <a:solidFill>
                <a:srgbClr val="1137D9"/>
              </a:solidFill>
            </a:endParaRP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tr-TR" sz="2000" b="1" dirty="0" smtClean="0">
              <a:solidFill>
                <a:srgbClr val="1137D9"/>
              </a:solidFill>
            </a:endParaRP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tr-TR" sz="2000" b="1" dirty="0" err="1" smtClean="0">
                <a:solidFill>
                  <a:srgbClr val="1137D9"/>
                </a:solidFill>
              </a:rPr>
              <a:t>Azerbaijan</a:t>
            </a:r>
            <a:endParaRPr lang="tr-TR" sz="2000" b="1" dirty="0" smtClean="0">
              <a:solidFill>
                <a:srgbClr val="1137D9"/>
              </a:solidFill>
              <a:latin typeface="+mn-lt"/>
              <a:cs typeface="+mn-cs"/>
            </a:endParaRPr>
          </a:p>
        </p:txBody>
      </p:sp>
      <p:sp>
        <p:nvSpPr>
          <p:cNvPr id="9" name="8 Metin kutusu"/>
          <p:cNvSpPr txBox="1">
            <a:spLocks noChangeArrowheads="1"/>
          </p:cNvSpPr>
          <p:nvPr/>
        </p:nvSpPr>
        <p:spPr bwMode="auto">
          <a:xfrm>
            <a:off x="0" y="1196752"/>
            <a:ext cx="88204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Black Sea and Middle East Flash Flood</a:t>
            </a:r>
            <a:r>
              <a:rPr lang="tr-T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Guidance Project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0"/>
            <a:ext cx="1049506" cy="10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C:\Users\fdagli\Desktop\Resim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5 Metin kutusu"/>
          <p:cNvSpPr txBox="1">
            <a:spLocks noChangeArrowheads="1"/>
          </p:cNvSpPr>
          <p:nvPr/>
        </p:nvSpPr>
        <p:spPr bwMode="auto">
          <a:xfrm>
            <a:off x="0" y="19513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tr-TR" sz="2800" dirty="0" err="1" smtClean="0">
                <a:solidFill>
                  <a:srgbClr val="FF0000"/>
                </a:solidFill>
              </a:rPr>
              <a:t>Research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</a:rPr>
              <a:t>Studies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14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22</a:t>
            </a:fld>
            <a:r>
              <a:rPr lang="tr-TR" dirty="0" smtClean="0"/>
              <a:t>/25</a:t>
            </a:r>
            <a:endParaRPr lang="tr-TR" dirty="0"/>
          </a:p>
        </p:txBody>
      </p:sp>
      <p:pic>
        <p:nvPicPr>
          <p:cNvPr id="13" name="Resim 1" descr="C:\Documents and Settings\asayin\Desktop\ulkeler_basin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04864"/>
            <a:ext cx="5152766" cy="4174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Dikdörtgen"/>
          <p:cNvSpPr>
            <a:spLocks noChangeArrowheads="1"/>
          </p:cNvSpPr>
          <p:nvPr/>
        </p:nvSpPr>
        <p:spPr bwMode="auto">
          <a:xfrm>
            <a:off x="0" y="36830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South East Europe FFG Project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5551366" y="1340768"/>
            <a:ext cx="28803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tr-TR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charset="0"/>
                <a:cs typeface="Arial" charset="0"/>
              </a:rPr>
              <a:t>SEE-FFG initial meeting was  held in Ankara, Turkey  on 22-24 January  2013. Croatia, Montenegro, Moldova, Serbia, Slovenia, Macedonia,</a:t>
            </a:r>
            <a:r>
              <a:rPr lang="tr-TR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tr-TR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Bosnia</a:t>
            </a:r>
            <a:r>
              <a:rPr lang="tr-TR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tr-TR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and</a:t>
            </a:r>
            <a:r>
              <a:rPr lang="tr-TR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tr-TR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Herzegovina</a:t>
            </a:r>
            <a:r>
              <a:rPr lang="tr-TR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tr-TR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and</a:t>
            </a:r>
            <a:r>
              <a:rPr lang="tr-TR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Albania </a:t>
            </a:r>
            <a:r>
              <a:rPr lang="tr-TR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were</a:t>
            </a:r>
            <a:r>
              <a:rPr lang="tr-TR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tr-TR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representatives</a:t>
            </a:r>
            <a:r>
              <a:rPr lang="tr-TR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tr-TR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and</a:t>
            </a:r>
            <a:r>
              <a:rPr lang="tr-TR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tr-TR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Turkey</a:t>
            </a:r>
            <a:r>
              <a:rPr lang="tr-TR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tr-TR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was</a:t>
            </a:r>
            <a:r>
              <a:rPr lang="tr-TR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tr-TR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accepted</a:t>
            </a:r>
            <a:r>
              <a:rPr lang="tr-TR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as </a:t>
            </a:r>
            <a:r>
              <a:rPr lang="tr-TR" sz="1600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the</a:t>
            </a:r>
            <a:r>
              <a:rPr lang="tr-TR" sz="16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tr-TR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regional</a:t>
            </a:r>
            <a:r>
              <a:rPr lang="tr-TR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tr-TR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center</a:t>
            </a:r>
            <a:r>
              <a:rPr lang="tr-TR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of </a:t>
            </a:r>
            <a:r>
              <a:rPr lang="tr-TR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the</a:t>
            </a:r>
            <a:r>
              <a:rPr lang="tr-TR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tr-TR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project</a:t>
            </a:r>
            <a:r>
              <a:rPr lang="en-US" sz="1600" dirty="0">
                <a:solidFill>
                  <a:srgbClr val="0070C0"/>
                </a:solidFill>
                <a:latin typeface="Arial" charset="0"/>
                <a:cs typeface="Arial" charset="0"/>
              </a:rPr>
              <a:t>. </a:t>
            </a:r>
            <a:endParaRPr lang="tr-TR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2" descr="C:\DMI WORKS\Taşkın Tahmini\WMO FFG Projesi\FFG-KullanıcıKılavuzu &amp; BTUM Eğitimi\FFG KullanıcıRehberiResimleri\Şekil 2  Proje Ülkele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2" y="1340768"/>
            <a:ext cx="5256584" cy="4406111"/>
          </a:xfrm>
          <a:prstGeom prst="rect">
            <a:avLst/>
          </a:prstGeom>
          <a:noFill/>
        </p:spPr>
      </p:pic>
      <p:sp>
        <p:nvSpPr>
          <p:cNvPr id="5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23</a:t>
            </a:fld>
            <a:r>
              <a:rPr lang="tr-TR" dirty="0" smtClean="0"/>
              <a:t>/25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95895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214312" y="1484784"/>
            <a:ext cx="8678167" cy="120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spcAft>
                <a:spcPct val="30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tr-TR" sz="2800" b="1" dirty="0" err="1" smtClean="0">
                <a:solidFill>
                  <a:srgbClr val="003399"/>
                </a:solidFill>
                <a:cs typeface="Arial" pitchFamily="34" charset="0"/>
              </a:rPr>
              <a:t>Regional</a:t>
            </a:r>
            <a:r>
              <a:rPr lang="tr-TR" sz="2800" b="1" dirty="0" smtClean="0">
                <a:solidFill>
                  <a:srgbClr val="003399"/>
                </a:solidFill>
                <a:cs typeface="Arial" pitchFamily="34" charset="0"/>
              </a:rPr>
              <a:t> </a:t>
            </a:r>
            <a:r>
              <a:rPr lang="tr-TR" sz="2800" b="1" dirty="0" err="1" smtClean="0">
                <a:solidFill>
                  <a:srgbClr val="003399"/>
                </a:solidFill>
                <a:cs typeface="Arial" pitchFamily="34" charset="0"/>
              </a:rPr>
              <a:t>Training</a:t>
            </a:r>
            <a:r>
              <a:rPr lang="tr-TR" sz="2800" b="1" dirty="0" smtClean="0">
                <a:solidFill>
                  <a:srgbClr val="003399"/>
                </a:solidFill>
                <a:cs typeface="Arial" pitchFamily="34" charset="0"/>
              </a:rPr>
              <a:t> </a:t>
            </a:r>
            <a:r>
              <a:rPr lang="tr-TR" sz="2800" b="1" dirty="0" err="1" smtClean="0">
                <a:solidFill>
                  <a:srgbClr val="003399"/>
                </a:solidFill>
                <a:cs typeface="Arial" pitchFamily="34" charset="0"/>
              </a:rPr>
              <a:t>Center</a:t>
            </a:r>
            <a:r>
              <a:rPr lang="tr-TR" sz="2800" b="1" dirty="0" smtClean="0">
                <a:solidFill>
                  <a:srgbClr val="003399"/>
                </a:solidFill>
                <a:cs typeface="Arial" pitchFamily="34" charset="0"/>
              </a:rPr>
              <a:t> of RA VI</a:t>
            </a:r>
          </a:p>
          <a:p>
            <a:pPr algn="just">
              <a:spcAft>
                <a:spcPct val="30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tr-TR" sz="2800" b="1" dirty="0" err="1" smtClean="0">
                <a:solidFill>
                  <a:srgbClr val="003399"/>
                </a:solidFill>
                <a:cs typeface="Arial" pitchFamily="34" charset="0"/>
              </a:rPr>
              <a:t>Training</a:t>
            </a:r>
            <a:r>
              <a:rPr lang="tr-TR" sz="2800" b="1" dirty="0" smtClean="0">
                <a:solidFill>
                  <a:srgbClr val="003399"/>
                </a:solidFill>
                <a:cs typeface="Arial" pitchFamily="34" charset="0"/>
              </a:rPr>
              <a:t> </a:t>
            </a:r>
            <a:r>
              <a:rPr lang="tr-TR" sz="2800" b="1" dirty="0" err="1" smtClean="0">
                <a:solidFill>
                  <a:srgbClr val="003399"/>
                </a:solidFill>
                <a:cs typeface="Arial" pitchFamily="34" charset="0"/>
              </a:rPr>
              <a:t>facilities</a:t>
            </a:r>
            <a:r>
              <a:rPr lang="tr-TR" sz="2800" b="1" dirty="0" smtClean="0">
                <a:solidFill>
                  <a:srgbClr val="003399"/>
                </a:solidFill>
                <a:cs typeface="Arial" pitchFamily="34" charset="0"/>
              </a:rPr>
              <a:t> in Ankara, İstanbul, Alanya </a:t>
            </a:r>
          </a:p>
          <a:p>
            <a:pPr algn="just">
              <a:spcAft>
                <a:spcPct val="30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tr-TR" sz="2800" b="1" dirty="0" err="1" smtClean="0">
                <a:solidFill>
                  <a:srgbClr val="003399"/>
                </a:solidFill>
                <a:cs typeface="Arial" pitchFamily="34" charset="0"/>
              </a:rPr>
              <a:t>More</a:t>
            </a:r>
            <a:r>
              <a:rPr lang="tr-TR" sz="2800" b="1" dirty="0" smtClean="0">
                <a:solidFill>
                  <a:srgbClr val="003399"/>
                </a:solidFill>
                <a:cs typeface="Arial" pitchFamily="34" charset="0"/>
              </a:rPr>
              <a:t> </a:t>
            </a:r>
            <a:r>
              <a:rPr lang="tr-TR" sz="2800" b="1" dirty="0" err="1" smtClean="0">
                <a:solidFill>
                  <a:srgbClr val="003399"/>
                </a:solidFill>
                <a:cs typeface="Arial" pitchFamily="34" charset="0"/>
              </a:rPr>
              <a:t>than</a:t>
            </a:r>
            <a:r>
              <a:rPr lang="tr-TR" sz="2800" b="1" dirty="0" smtClean="0">
                <a:solidFill>
                  <a:srgbClr val="003399"/>
                </a:solidFill>
                <a:cs typeface="Arial" pitchFamily="34" charset="0"/>
              </a:rPr>
              <a:t> 600 </a:t>
            </a:r>
            <a:r>
              <a:rPr lang="tr-TR" sz="2800" b="1" dirty="0" err="1" smtClean="0">
                <a:solidFill>
                  <a:srgbClr val="003399"/>
                </a:solidFill>
                <a:cs typeface="Arial" pitchFamily="34" charset="0"/>
              </a:rPr>
              <a:t>trainees</a:t>
            </a:r>
            <a:r>
              <a:rPr lang="tr-TR" sz="2800" b="1" dirty="0" smtClean="0">
                <a:solidFill>
                  <a:srgbClr val="003399"/>
                </a:solidFill>
                <a:cs typeface="Arial" pitchFamily="34" charset="0"/>
              </a:rPr>
              <a:t> </a:t>
            </a:r>
            <a:r>
              <a:rPr lang="tr-TR" sz="2800" b="1" dirty="0" err="1" smtClean="0">
                <a:solidFill>
                  <a:srgbClr val="003399"/>
                </a:solidFill>
                <a:cs typeface="Arial" pitchFamily="34" charset="0"/>
              </a:rPr>
              <a:t>from</a:t>
            </a:r>
            <a:r>
              <a:rPr lang="tr-TR" sz="2800" b="1" dirty="0" smtClean="0">
                <a:solidFill>
                  <a:srgbClr val="003399"/>
                </a:solidFill>
                <a:cs typeface="Arial" pitchFamily="34" charset="0"/>
              </a:rPr>
              <a:t> 100 </a:t>
            </a:r>
            <a:r>
              <a:rPr lang="tr-TR" sz="2800" b="1" dirty="0" err="1" smtClean="0">
                <a:solidFill>
                  <a:srgbClr val="003399"/>
                </a:solidFill>
                <a:cs typeface="Arial" pitchFamily="34" charset="0"/>
              </a:rPr>
              <a:t>different</a:t>
            </a:r>
            <a:r>
              <a:rPr lang="tr-TR" sz="2800" b="1" dirty="0" smtClean="0">
                <a:solidFill>
                  <a:srgbClr val="003399"/>
                </a:solidFill>
                <a:cs typeface="Arial" pitchFamily="34" charset="0"/>
              </a:rPr>
              <a:t> </a:t>
            </a:r>
            <a:r>
              <a:rPr lang="tr-TR" sz="2800" b="1" dirty="0" err="1" smtClean="0">
                <a:solidFill>
                  <a:srgbClr val="003399"/>
                </a:solidFill>
                <a:cs typeface="Arial" pitchFamily="34" charset="0"/>
              </a:rPr>
              <a:t>countries</a:t>
            </a:r>
            <a:endParaRPr lang="tr-TR" sz="2800" b="1" dirty="0" smtClean="0">
              <a:solidFill>
                <a:srgbClr val="003399"/>
              </a:solidFill>
              <a:cs typeface="Arial" pitchFamily="34" charset="0"/>
            </a:endParaRPr>
          </a:p>
          <a:p>
            <a:pPr algn="just">
              <a:spcAft>
                <a:spcPct val="30000"/>
              </a:spcAft>
            </a:pPr>
            <a:endParaRPr lang="tr-TR" sz="2000" b="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3" name="2 Metin kutusu"/>
          <p:cNvSpPr txBox="1">
            <a:spLocks noChangeArrowheads="1"/>
          </p:cNvSpPr>
          <p:nvPr/>
        </p:nvSpPr>
        <p:spPr bwMode="auto">
          <a:xfrm>
            <a:off x="0" y="980728"/>
            <a:ext cx="9144000" cy="5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tr-TR" sz="2800" dirty="0" err="1" smtClean="0">
                <a:solidFill>
                  <a:srgbClr val="FF0000"/>
                </a:solidFill>
                <a:latin typeface="+mj-lt"/>
              </a:rPr>
              <a:t>Training</a:t>
            </a:r>
            <a:r>
              <a:rPr lang="tr-TR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  <a:latin typeface="+mj-lt"/>
              </a:rPr>
              <a:t>Activities</a:t>
            </a:r>
            <a:endParaRPr lang="tr-TR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170" name="Picture 2" descr="C:\Users\fgokturk\Desktop\MALZEME\eğitim\cevre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648650" y="3192663"/>
            <a:ext cx="5875678" cy="3304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10" descr="http://egitim.mgm.gov.tr/kursfoto/kurslar/620/DSC0878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51519" y="4725145"/>
            <a:ext cx="3491363" cy="2060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5 Resim" descr="Resim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7332" y="3140968"/>
            <a:ext cx="2556668" cy="172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1520" y="0"/>
            <a:ext cx="1049506" cy="10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C:\Users\fdagli\Desktop\Resim1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5 Metin kutusu"/>
          <p:cNvSpPr txBox="1">
            <a:spLocks noChangeArrowheads="1"/>
          </p:cNvSpPr>
          <p:nvPr/>
        </p:nvSpPr>
        <p:spPr bwMode="auto">
          <a:xfrm>
            <a:off x="0" y="19513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tr-TR" sz="2800" dirty="0" smtClean="0">
                <a:solidFill>
                  <a:srgbClr val="FF0000"/>
                </a:solidFill>
                <a:latin typeface="Calibri" pitchFamily="34" charset="0"/>
              </a:rPr>
              <a:t>INTERNATIONAL RELATIONS</a:t>
            </a:r>
            <a:endParaRPr lang="en-GB" sz="28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24</a:t>
            </a:fld>
            <a:r>
              <a:rPr lang="tr-TR" dirty="0" smtClean="0"/>
              <a:t>/25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61287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fdagli\Desktop\Resim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2 Metin kutusu"/>
          <p:cNvSpPr txBox="1">
            <a:spLocks noChangeArrowheads="1"/>
          </p:cNvSpPr>
          <p:nvPr/>
        </p:nvSpPr>
        <p:spPr bwMode="auto">
          <a:xfrm>
            <a:off x="1186383" y="3068960"/>
            <a:ext cx="705802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tr-TR" sz="6000" dirty="0" smtClean="0"/>
              <a:t>THANK YOU</a:t>
            </a:r>
            <a:endParaRPr lang="tr-TR" sz="6000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0"/>
            <a:ext cx="1049506" cy="10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Dikdörtgen"/>
          <p:cNvSpPr/>
          <p:nvPr/>
        </p:nvSpPr>
        <p:spPr>
          <a:xfrm>
            <a:off x="1475656" y="188640"/>
            <a:ext cx="6192688" cy="891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tr-TR" sz="2000" b="1" dirty="0" smtClean="0">
                <a:solidFill>
                  <a:srgbClr val="FF0000"/>
                </a:solidFill>
                <a:latin typeface="Calibri" pitchFamily="34" charset="0"/>
              </a:rPr>
              <a:t>REPUBLIC OF TURKEY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tr-TR" sz="2000" b="1" dirty="0" smtClean="0">
                <a:solidFill>
                  <a:srgbClr val="FF0000"/>
                </a:solidFill>
                <a:latin typeface="Calibri" pitchFamily="34" charset="0"/>
              </a:rPr>
              <a:t>THE MINISTRY of FORESTRY AND WATER AFFAIRS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tr-TR" sz="2000" b="1" dirty="0" smtClean="0">
                <a:solidFill>
                  <a:srgbClr val="FF0000"/>
                </a:solidFill>
                <a:latin typeface="Calibri" pitchFamily="34" charset="0"/>
              </a:rPr>
              <a:t>TURKISH STATE METEOROLOGICAL SERVICE</a:t>
            </a:r>
            <a:endParaRPr lang="tr-TR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25</a:t>
            </a:fld>
            <a:r>
              <a:rPr lang="tr-TR" dirty="0" smtClean="0"/>
              <a:t>/25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89924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5 Metin kutusu"/>
          <p:cNvSpPr txBox="1">
            <a:spLocks noChangeArrowheads="1"/>
          </p:cNvSpPr>
          <p:nvPr/>
        </p:nvSpPr>
        <p:spPr bwMode="auto">
          <a:xfrm>
            <a:off x="-252536" y="188640"/>
            <a:ext cx="914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000" b="1" dirty="0">
                <a:solidFill>
                  <a:srgbClr val="FF0000"/>
                </a:solidFill>
                <a:latin typeface="Calibri" pitchFamily="34" charset="0"/>
              </a:rPr>
              <a:t>TURKEY</a:t>
            </a:r>
          </a:p>
        </p:txBody>
      </p:sp>
      <p:pic>
        <p:nvPicPr>
          <p:cNvPr id="6150" name="Picture 7" descr="turkiye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773238"/>
            <a:ext cx="5112568" cy="381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Rectangle 3"/>
          <p:cNvSpPr txBox="1">
            <a:spLocks noChangeArrowheads="1"/>
          </p:cNvSpPr>
          <p:nvPr/>
        </p:nvSpPr>
        <p:spPr bwMode="auto">
          <a:xfrm>
            <a:off x="5435972" y="1124744"/>
            <a:ext cx="3708028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70000"/>
              </a:lnSpc>
              <a:buClr>
                <a:srgbClr val="3224EC"/>
              </a:buClr>
              <a:buSzPct val="120000"/>
              <a:buFont typeface="Arial" charset="0"/>
              <a:buChar char="•"/>
            </a:pPr>
            <a:r>
              <a:rPr lang="tr-TR" sz="24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Unique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position between </a:t>
            </a:r>
            <a:r>
              <a:rPr lang="tr-TR" sz="2400" b="1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tr-TR" sz="24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continents </a:t>
            </a:r>
          </a:p>
          <a:p>
            <a:pPr>
              <a:lnSpc>
                <a:spcPct val="170000"/>
              </a:lnSpc>
              <a:buClr>
                <a:srgbClr val="3224EC"/>
              </a:buClr>
              <a:buSzPct val="120000"/>
              <a:buFont typeface="Arial" charset="0"/>
              <a:buChar char="•"/>
            </a:pPr>
            <a:r>
              <a:rPr lang="tr-TR" sz="2400" b="1" dirty="0" smtClean="0">
                <a:latin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</a:rPr>
              <a:t>Surrounded </a:t>
            </a:r>
            <a:r>
              <a:rPr lang="en-US" sz="2400" b="1" dirty="0">
                <a:latin typeface="Calibri" pitchFamily="34" charset="0"/>
              </a:rPr>
              <a:t>by the seas</a:t>
            </a:r>
          </a:p>
          <a:p>
            <a:pPr>
              <a:lnSpc>
                <a:spcPct val="170000"/>
              </a:lnSpc>
              <a:buClr>
                <a:srgbClr val="3224EC"/>
              </a:buClr>
              <a:buSzPct val="120000"/>
              <a:buFont typeface="Arial" charset="0"/>
              <a:buChar char="•"/>
            </a:pPr>
            <a:r>
              <a:rPr lang="tr-TR" sz="24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Open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to different air masses </a:t>
            </a:r>
            <a:endParaRPr lang="tr-TR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>
              <a:lnSpc>
                <a:spcPct val="170000"/>
              </a:lnSpc>
              <a:buClr>
                <a:srgbClr val="3224EC"/>
              </a:buClr>
              <a:buSzPct val="120000"/>
              <a:buFont typeface="Arial" charset="0"/>
              <a:buChar char="•"/>
            </a:pPr>
            <a:r>
              <a:rPr lang="tr-TR" sz="2400" b="1" dirty="0" smtClean="0">
                <a:latin typeface="Calibri" pitchFamily="34" charset="0"/>
              </a:rPr>
              <a:t> O</a:t>
            </a:r>
            <a:r>
              <a:rPr lang="en-US" sz="2400" b="1" dirty="0" err="1" smtClean="0">
                <a:latin typeface="Calibri" pitchFamily="34" charset="0"/>
              </a:rPr>
              <a:t>ccurrence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>
                <a:latin typeface="Calibri" pitchFamily="34" charset="0"/>
              </a:rPr>
              <a:t>of several meteorological </a:t>
            </a:r>
            <a:r>
              <a:rPr lang="en-US" sz="2400" b="1" dirty="0" err="1">
                <a:latin typeface="Calibri" pitchFamily="34" charset="0"/>
              </a:rPr>
              <a:t>phenemona</a:t>
            </a:r>
            <a:r>
              <a:rPr lang="tr-TR" sz="2400" b="1" dirty="0">
                <a:latin typeface="Calibri" pitchFamily="34" charset="0"/>
              </a:rPr>
              <a:t> </a:t>
            </a:r>
            <a:r>
              <a:rPr lang="tr-TR" sz="2400" b="1" dirty="0" err="1">
                <a:latin typeface="Calibri" pitchFamily="34" charset="0"/>
              </a:rPr>
              <a:t>even</a:t>
            </a:r>
            <a:r>
              <a:rPr lang="tr-TR" sz="2400" b="1" dirty="0">
                <a:latin typeface="Calibri" pitchFamily="34" charset="0"/>
              </a:rPr>
              <a:t> on </a:t>
            </a:r>
            <a:r>
              <a:rPr lang="tr-TR" sz="2400" b="1" dirty="0" err="1">
                <a:latin typeface="Calibri" pitchFamily="34" charset="0"/>
              </a:rPr>
              <a:t>same</a:t>
            </a:r>
            <a:r>
              <a:rPr lang="tr-TR" sz="2400" b="1" dirty="0">
                <a:latin typeface="Calibri" pitchFamily="34" charset="0"/>
              </a:rPr>
              <a:t> </a:t>
            </a:r>
            <a:r>
              <a:rPr lang="tr-TR" sz="2400" b="1" dirty="0" err="1">
                <a:latin typeface="Calibri" pitchFamily="34" charset="0"/>
              </a:rPr>
              <a:t>day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115070"/>
            <a:ext cx="936104" cy="94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C:\Users\fdagli\Desktop\Resim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3</a:t>
            </a:fld>
            <a:r>
              <a:rPr lang="tr-TR" dirty="0" smtClean="0"/>
              <a:t>/25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yagram"/>
          <p:cNvGraphicFramePr/>
          <p:nvPr/>
        </p:nvGraphicFramePr>
        <p:xfrm>
          <a:off x="611560" y="1165200"/>
          <a:ext cx="8208912" cy="3199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6 Grup"/>
          <p:cNvGrpSpPr/>
          <p:nvPr/>
        </p:nvGrpSpPr>
        <p:grpSpPr>
          <a:xfrm>
            <a:off x="4499992" y="3933056"/>
            <a:ext cx="287383" cy="339184"/>
            <a:chOff x="3858980" y="715562"/>
            <a:chExt cx="287383" cy="339184"/>
          </a:xfrm>
        </p:grpSpPr>
        <p:sp>
          <p:nvSpPr>
            <p:cNvPr id="8" name="7 Artı"/>
            <p:cNvSpPr/>
            <p:nvPr/>
          </p:nvSpPr>
          <p:spPr>
            <a:xfrm rot="21489148">
              <a:off x="3858980" y="715562"/>
              <a:ext cx="287383" cy="339184"/>
            </a:xfrm>
            <a:prstGeom prst="mathPlus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tı 4"/>
            <p:cNvSpPr/>
            <p:nvPr/>
          </p:nvSpPr>
          <p:spPr>
            <a:xfrm rot="21489148">
              <a:off x="3859002" y="784789"/>
              <a:ext cx="201168" cy="20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1400" kern="1200"/>
            </a:p>
          </p:txBody>
        </p:sp>
      </p:grpSp>
      <p:graphicFrame>
        <p:nvGraphicFramePr>
          <p:cNvPr id="10" name="9 Diyagram"/>
          <p:cNvGraphicFramePr/>
          <p:nvPr/>
        </p:nvGraphicFramePr>
        <p:xfrm>
          <a:off x="683568" y="3933056"/>
          <a:ext cx="7776864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15 Metin kutusu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tr-TR" sz="2800" b="1" dirty="0" smtClean="0">
                <a:solidFill>
                  <a:srgbClr val="FF0000"/>
                </a:solidFill>
                <a:latin typeface="Calibri" pitchFamily="34" charset="0"/>
              </a:rPr>
              <a:t>OBSERVATION NETWORK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79512" y="115070"/>
            <a:ext cx="936104" cy="94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C:\Users\fdagli\Desktop\Resim1.pn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4</a:t>
            </a:fld>
            <a:r>
              <a:rPr lang="tr-TR" dirty="0" smtClean="0"/>
              <a:t>/25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0" y="1647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tr-TR" sz="1800" b="0">
              <a:solidFill>
                <a:schemeClr val="tx1"/>
              </a:solidFill>
            </a:endParaRPr>
          </a:p>
        </p:txBody>
      </p:sp>
      <p:pic>
        <p:nvPicPr>
          <p:cNvPr id="11" name="Picture 7" descr="C:\Users\fdagli\Desktop\Resim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5 Metin kutusu"/>
          <p:cNvSpPr txBox="1">
            <a:spLocks noChangeArrowheads="1"/>
          </p:cNvSpPr>
          <p:nvPr/>
        </p:nvSpPr>
        <p:spPr bwMode="auto">
          <a:xfrm>
            <a:off x="0" y="26064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tr-TR" sz="2800" b="1" dirty="0" smtClean="0">
                <a:solidFill>
                  <a:srgbClr val="FF0000"/>
                </a:solidFill>
                <a:latin typeface="Calibri" pitchFamily="34" charset="0"/>
              </a:rPr>
              <a:t>OBSERVATION NETWORK</a:t>
            </a: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115070"/>
            <a:ext cx="936104" cy="94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5</a:t>
            </a:fld>
            <a:r>
              <a:rPr lang="tr-TR" dirty="0" smtClean="0"/>
              <a:t>/25</a:t>
            </a:r>
            <a:endParaRPr lang="tr-TR" dirty="0"/>
          </a:p>
        </p:txBody>
      </p:sp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552" y="1124744"/>
            <a:ext cx="7909415" cy="549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9919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C:\Users\fdagli\Desktop\Resim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5 Metin kutusu"/>
          <p:cNvSpPr txBox="1">
            <a:spLocks noChangeArrowheads="1"/>
          </p:cNvSpPr>
          <p:nvPr/>
        </p:nvSpPr>
        <p:spPr bwMode="auto">
          <a:xfrm>
            <a:off x="0" y="19513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tr-TR" sz="2800" dirty="0" smtClean="0">
                <a:solidFill>
                  <a:srgbClr val="FF0000"/>
                </a:solidFill>
              </a:rPr>
              <a:t>AIRPORT SYSTEMS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1031" name="Picture 7" descr="C:\Users\fgokturk\Desktop\MALZEME\İstasyon Resimleri 26.02.2013\Bölge Bölge Resimler\Antalya Katalog\17291 Milas Bodrum meydan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51000" y="4725144"/>
            <a:ext cx="2017264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fgokturk\Desktop\MALZEME\İstasyon Resimleri 26.02.2013\Bölge Bölge Resimler\İSTANBUL KATALOG\17065 Samandıra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51000" y="2437472"/>
            <a:ext cx="2016744" cy="22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fgokturk\Desktop\MALZEME\ucak\TuAF-F16D-930693-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0000" l="10000" r="90000">
                        <a14:backgroundMark x1="21953" y1="58754" x2="47109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332" y="2998473"/>
            <a:ext cx="1488016" cy="98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fgokturk\Desktop\MALZEME\ucak\0956748.jp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9551" b="89888" l="1250" r="96406">
                        <a14:backgroundMark x1="89063" y1="66292" x2="64219" y2="81180"/>
                        <a14:backgroundMark x1="74063" y1="69663" x2="61250" y2="8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5450062"/>
            <a:ext cx="1003700" cy="63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Dikdörtgen"/>
          <p:cNvSpPr/>
          <p:nvPr/>
        </p:nvSpPr>
        <p:spPr>
          <a:xfrm>
            <a:off x="179512" y="1112257"/>
            <a:ext cx="878497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Clr>
                <a:srgbClr val="FF0000"/>
              </a:buClr>
              <a:buSzPct val="150000"/>
              <a:buFont typeface="Wingdings" pitchFamily="2" charset="2"/>
              <a:buChar char="Ø"/>
              <a:defRPr/>
            </a:pPr>
            <a:r>
              <a:rPr lang="en-GB" sz="2000" b="1" dirty="0" smtClean="0">
                <a:solidFill>
                  <a:srgbClr val="3224EC"/>
                </a:solidFill>
                <a:latin typeface="Calibri" pitchFamily="34" charset="0"/>
              </a:rPr>
              <a:t>24 hours meteorological service at </a:t>
            </a:r>
            <a:r>
              <a:rPr lang="tr-TR" sz="2000" b="1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tr-TR" sz="2000" b="1" dirty="0" smtClean="0">
                <a:solidFill>
                  <a:srgbClr val="FF0000"/>
                </a:solidFill>
                <a:latin typeface="Calibri" pitchFamily="34" charset="0"/>
              </a:rPr>
              <a:t>68</a:t>
            </a:r>
            <a:r>
              <a:rPr lang="en-GB" sz="2000" b="1" dirty="0" smtClean="0">
                <a:solidFill>
                  <a:srgbClr val="FF0000"/>
                </a:solidFill>
                <a:latin typeface="Calibri" pitchFamily="34" charset="0"/>
              </a:rPr>
              <a:t> airports</a:t>
            </a:r>
            <a:endParaRPr lang="tr-TR" sz="20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457200" indent="-457200">
              <a:spcBef>
                <a:spcPts val="600"/>
              </a:spcBef>
              <a:buClr>
                <a:srgbClr val="FF0000"/>
              </a:buClr>
              <a:buSzPct val="150000"/>
              <a:buFont typeface="Wingdings" pitchFamily="2" charset="2"/>
              <a:buChar char="Ø"/>
              <a:defRPr/>
            </a:pPr>
            <a:r>
              <a:rPr lang="tr-TR" sz="2000" b="1" dirty="0" smtClean="0">
                <a:solidFill>
                  <a:srgbClr val="3224EC"/>
                </a:solidFill>
                <a:latin typeface="Calibri" pitchFamily="34" charset="0"/>
              </a:rPr>
              <a:t>AWOS </a:t>
            </a:r>
            <a:r>
              <a:rPr lang="tr-TR" sz="2000" b="1" dirty="0" err="1" smtClean="0">
                <a:solidFill>
                  <a:srgbClr val="3224EC"/>
                </a:solidFill>
                <a:latin typeface="Calibri" pitchFamily="34" charset="0"/>
              </a:rPr>
              <a:t>with</a:t>
            </a:r>
            <a:r>
              <a:rPr lang="tr-TR" sz="2000" b="1" dirty="0" smtClean="0">
                <a:solidFill>
                  <a:srgbClr val="3224EC"/>
                </a:solidFill>
                <a:latin typeface="Calibri" pitchFamily="34" charset="0"/>
              </a:rPr>
              <a:t> l</a:t>
            </a:r>
            <a:r>
              <a:rPr lang="en-GB" sz="2000" b="1" dirty="0" err="1" smtClean="0">
                <a:solidFill>
                  <a:srgbClr val="3224EC"/>
                </a:solidFill>
                <a:latin typeface="Calibri" pitchFamily="34" charset="0"/>
              </a:rPr>
              <a:t>atest</a:t>
            </a:r>
            <a:r>
              <a:rPr lang="en-GB" sz="2000" b="1" dirty="0" smtClean="0">
                <a:solidFill>
                  <a:srgbClr val="3224EC"/>
                </a:solidFill>
                <a:latin typeface="Calibri" pitchFamily="34" charset="0"/>
              </a:rPr>
              <a:t> technology for meteorological observations </a:t>
            </a:r>
            <a:r>
              <a:rPr lang="tr-TR" sz="2000" b="1" dirty="0" smtClean="0">
                <a:solidFill>
                  <a:srgbClr val="3224EC"/>
                </a:solidFill>
                <a:latin typeface="Calibri" pitchFamily="34" charset="0"/>
              </a:rPr>
              <a:t>at </a:t>
            </a:r>
            <a:r>
              <a:rPr lang="tr-TR" sz="2000" b="1" dirty="0" smtClean="0">
                <a:solidFill>
                  <a:srgbClr val="FF0000"/>
                </a:solidFill>
                <a:latin typeface="Calibri" pitchFamily="34" charset="0"/>
              </a:rPr>
              <a:t>62 </a:t>
            </a:r>
            <a:r>
              <a:rPr lang="tr-TR" sz="2000" b="1" dirty="0" err="1" smtClean="0">
                <a:solidFill>
                  <a:srgbClr val="FF0000"/>
                </a:solidFill>
                <a:latin typeface="Calibri" pitchFamily="34" charset="0"/>
              </a:rPr>
              <a:t>airports</a:t>
            </a:r>
            <a:r>
              <a:rPr lang="tr-TR" sz="2000" b="1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en-GB" sz="2000" b="1" dirty="0" smtClean="0">
                <a:solidFill>
                  <a:srgbClr val="3224EC"/>
                </a:solidFill>
                <a:latin typeface="Calibri" pitchFamily="34" charset="0"/>
              </a:rPr>
              <a:t>in</a:t>
            </a:r>
            <a:r>
              <a:rPr lang="tr-TR" sz="2000" b="1" dirty="0" smtClean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en-GB" sz="2000" b="1" dirty="0" smtClean="0">
                <a:solidFill>
                  <a:srgbClr val="3224EC"/>
                </a:solidFill>
                <a:latin typeface="Calibri" pitchFamily="34" charset="0"/>
              </a:rPr>
              <a:t>accordance with  the category of the airport</a:t>
            </a: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251520" y="0"/>
            <a:ext cx="1049506" cy="10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2483768" y="2564904"/>
            <a:ext cx="619268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6</a:t>
            </a:fld>
            <a:r>
              <a:rPr lang="tr-TR" dirty="0" smtClean="0"/>
              <a:t>/25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428150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7" descr="C:\Users\fdagli\Desktop\Resim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84368" y="0"/>
            <a:ext cx="1079500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5 Metin kutusu"/>
          <p:cNvSpPr txBox="1">
            <a:spLocks noChangeArrowheads="1"/>
          </p:cNvSpPr>
          <p:nvPr/>
        </p:nvSpPr>
        <p:spPr bwMode="auto">
          <a:xfrm>
            <a:off x="0" y="188913"/>
            <a:ext cx="9144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000" b="1" dirty="0">
                <a:solidFill>
                  <a:srgbClr val="FF0000"/>
                </a:solidFill>
                <a:latin typeface="Calibri" pitchFamily="34" charset="0"/>
              </a:rPr>
              <a:t>MARINE OBSERVATION NETWORK</a:t>
            </a:r>
          </a:p>
        </p:txBody>
      </p:sp>
      <p:sp>
        <p:nvSpPr>
          <p:cNvPr id="19463" name="5 Metin kutusu"/>
          <p:cNvSpPr txBox="1">
            <a:spLocks noChangeArrowheads="1"/>
          </p:cNvSpPr>
          <p:nvPr/>
        </p:nvSpPr>
        <p:spPr bwMode="auto">
          <a:xfrm>
            <a:off x="0" y="980728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 b="1" dirty="0">
                <a:solidFill>
                  <a:srgbClr val="0000FF"/>
                </a:solidFill>
                <a:latin typeface="Calibri" pitchFamily="34" charset="0"/>
              </a:rPr>
              <a:t>MARINE AWOS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0"/>
            <a:ext cx="1049506" cy="10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7</a:t>
            </a:fld>
            <a:r>
              <a:rPr lang="tr-TR" dirty="0" smtClean="0"/>
              <a:t>/25</a:t>
            </a:r>
            <a:endParaRPr lang="tr-TR" dirty="0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59632" y="1556792"/>
            <a:ext cx="6984776" cy="49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C:\Users\fdagli\Desktop\Resim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41568" y="-27384"/>
            <a:ext cx="1041630" cy="11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C:\Users\fgokturk\Desktop\MALZEME\Deniz OMGİ Resimleri\03.02.2013 deniz feneri\IMG_8295.JPG"/>
          <p:cNvPicPr>
            <a:picLocks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499992" y="4077336"/>
            <a:ext cx="2160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gokturk\Desktop\MALZEME\deniz OMGİ resim\Deniz omgi kabül 019.jpg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77072"/>
            <a:ext cx="2160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gokturk\Desktop\MALZEME\deniz OMGİ resim\KUŞADASI 3 NOLU ŞAMANDIRA.JPG"/>
          <p:cNvPicPr>
            <a:picLocks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267744" y="4077071"/>
            <a:ext cx="2160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ercan\AppData\Local\Temp\Rar$DI02.168\BODRUM GEMİTAŞI FENER.JPG"/>
          <p:cNvPicPr>
            <a:picLocks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5496" y="4077071"/>
            <a:ext cx="2160000" cy="23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2614" y="1124744"/>
            <a:ext cx="37672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  <a:buSzPct val="120000"/>
              <a:buFont typeface="Arial" charset="0"/>
              <a:buChar char="•"/>
            </a:pPr>
            <a:r>
              <a:rPr lang="tr-TR" sz="2400" b="1" dirty="0" smtClean="0">
                <a:solidFill>
                  <a:srgbClr val="3224EC"/>
                </a:solidFill>
                <a:latin typeface="Calibri" pitchFamily="34" charset="0"/>
              </a:rPr>
              <a:t>70 </a:t>
            </a:r>
            <a:r>
              <a:rPr lang="tr-TR" sz="2400" b="1" dirty="0" err="1">
                <a:solidFill>
                  <a:srgbClr val="3224EC"/>
                </a:solidFill>
                <a:latin typeface="Calibri" pitchFamily="34" charset="0"/>
              </a:rPr>
              <a:t>Marine</a:t>
            </a:r>
            <a:r>
              <a:rPr lang="tr-TR" sz="2400" b="1" dirty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Calibri" pitchFamily="34" charset="0"/>
              </a:rPr>
              <a:t>Automatic</a:t>
            </a:r>
            <a:r>
              <a:rPr lang="tr-TR" sz="2400" b="1" dirty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Calibri" pitchFamily="34" charset="0"/>
              </a:rPr>
              <a:t>Weather</a:t>
            </a:r>
            <a:r>
              <a:rPr lang="tr-TR" sz="2400" b="1" dirty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Calibri" pitchFamily="34" charset="0"/>
              </a:rPr>
              <a:t>Observing</a:t>
            </a:r>
            <a:r>
              <a:rPr lang="tr-TR" sz="2400" b="1" dirty="0">
                <a:solidFill>
                  <a:srgbClr val="3224EC"/>
                </a:solidFill>
                <a:latin typeface="Calibri" pitchFamily="34" charset="0"/>
              </a:rPr>
              <a:t> </a:t>
            </a:r>
            <a:r>
              <a:rPr lang="tr-TR" sz="2400" b="1" dirty="0" err="1">
                <a:solidFill>
                  <a:srgbClr val="3224EC"/>
                </a:solidFill>
                <a:latin typeface="Calibri" pitchFamily="34" charset="0"/>
              </a:rPr>
              <a:t>Station</a:t>
            </a:r>
            <a:r>
              <a:rPr lang="tr-TR" sz="2400" b="1" dirty="0">
                <a:solidFill>
                  <a:srgbClr val="3224EC"/>
                </a:solidFill>
                <a:latin typeface="Calibri" pitchFamily="34" charset="0"/>
              </a:rPr>
              <a:t> </a:t>
            </a:r>
          </a:p>
          <a:p>
            <a:pPr algn="just">
              <a:buClr>
                <a:srgbClr val="C00000"/>
              </a:buClr>
              <a:buSzPct val="120000"/>
              <a:buFont typeface="Arial" charset="0"/>
              <a:buChar char="•"/>
            </a:pPr>
            <a:r>
              <a:rPr lang="tr-TR" sz="2400" b="1" dirty="0" smtClean="0">
                <a:solidFill>
                  <a:srgbClr val="3224EC"/>
                </a:solidFill>
                <a:latin typeface="Calibri" pitchFamily="34" charset="0"/>
              </a:rPr>
              <a:t>9 </a:t>
            </a:r>
            <a:r>
              <a:rPr lang="tr-TR" sz="2400" b="1" dirty="0" err="1">
                <a:solidFill>
                  <a:srgbClr val="3224EC"/>
                </a:solidFill>
                <a:latin typeface="Calibri" pitchFamily="34" charset="0"/>
              </a:rPr>
              <a:t>buoys</a:t>
            </a:r>
            <a:endParaRPr lang="tr-TR" sz="2400" b="1" dirty="0">
              <a:solidFill>
                <a:srgbClr val="3224EC"/>
              </a:solidFill>
              <a:latin typeface="Calibri" pitchFamily="34" charset="0"/>
            </a:endParaRPr>
          </a:p>
          <a:p>
            <a:pPr algn="just"/>
            <a:endParaRPr lang="tr-TR" sz="2400" dirty="0">
              <a:latin typeface="Calibri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779912" y="1124744"/>
            <a:ext cx="25923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3224EC"/>
              </a:buClr>
              <a:buSzPct val="120000"/>
              <a:buFont typeface="Wingdings" pitchFamily="2" charset="2"/>
              <a:buChar char="§"/>
            </a:pPr>
            <a:r>
              <a:rPr lang="tr-TR" sz="2400" b="1" dirty="0" err="1">
                <a:solidFill>
                  <a:srgbClr val="C00000"/>
                </a:solidFill>
                <a:latin typeface="Calibri" pitchFamily="34" charset="0"/>
              </a:rPr>
              <a:t>Wind</a:t>
            </a:r>
            <a:r>
              <a:rPr lang="tr-TR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latin typeface="Calibri" pitchFamily="34" charset="0"/>
              </a:rPr>
              <a:t>speed</a:t>
            </a:r>
            <a:endParaRPr lang="tr-TR" sz="2400" b="1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buClr>
                <a:srgbClr val="3224EC"/>
              </a:buClr>
              <a:buSzPct val="120000"/>
              <a:buFont typeface="Wingdings" pitchFamily="2" charset="2"/>
              <a:buChar char="§"/>
            </a:pPr>
            <a:r>
              <a:rPr lang="tr-TR" sz="2400" b="1" dirty="0" err="1">
                <a:solidFill>
                  <a:srgbClr val="C00000"/>
                </a:solidFill>
                <a:latin typeface="Calibri" pitchFamily="34" charset="0"/>
              </a:rPr>
              <a:t>Wind</a:t>
            </a:r>
            <a:r>
              <a:rPr lang="tr-TR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latin typeface="Calibri" pitchFamily="34" charset="0"/>
              </a:rPr>
              <a:t>direction</a:t>
            </a:r>
            <a:endParaRPr lang="tr-TR" sz="2400" b="1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buClr>
                <a:srgbClr val="3224EC"/>
              </a:buClr>
              <a:buSzPct val="120000"/>
              <a:buFont typeface="Wingdings" pitchFamily="2" charset="2"/>
              <a:buChar char="§"/>
            </a:pPr>
            <a:r>
              <a:rPr lang="tr-TR" sz="2400" b="1" dirty="0" err="1">
                <a:solidFill>
                  <a:srgbClr val="C00000"/>
                </a:solidFill>
                <a:latin typeface="Calibri" pitchFamily="34" charset="0"/>
              </a:rPr>
              <a:t>Air</a:t>
            </a:r>
            <a:r>
              <a:rPr lang="tr-TR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latin typeface="Calibri" pitchFamily="34" charset="0"/>
              </a:rPr>
              <a:t>temperature</a:t>
            </a:r>
            <a:endParaRPr lang="tr-TR" sz="2400" b="1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buClr>
                <a:srgbClr val="3224EC"/>
              </a:buClr>
              <a:buSzPct val="120000"/>
              <a:buFont typeface="Wingdings" pitchFamily="2" charset="2"/>
              <a:buChar char="§"/>
            </a:pPr>
            <a:r>
              <a:rPr lang="tr-TR" sz="2400" b="1" dirty="0" err="1" smtClean="0">
                <a:solidFill>
                  <a:srgbClr val="C00000"/>
                </a:solidFill>
                <a:latin typeface="Calibri" pitchFamily="34" charset="0"/>
              </a:rPr>
              <a:t>Sea</a:t>
            </a:r>
            <a:r>
              <a:rPr lang="tr-TR" sz="24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  <a:latin typeface="Calibri" pitchFamily="34" charset="0"/>
              </a:rPr>
              <a:t>water</a:t>
            </a:r>
            <a:r>
              <a:rPr lang="tr-TR" sz="24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  <a:latin typeface="Calibri" pitchFamily="34" charset="0"/>
              </a:rPr>
              <a:t>temperature</a:t>
            </a:r>
            <a:endParaRPr lang="tr-TR" sz="2400" b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tr-TR" sz="2400" dirty="0">
                <a:latin typeface="Calibri" pitchFamily="34" charset="0"/>
              </a:rPr>
              <a:t> 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372200" y="1120775"/>
            <a:ext cx="23764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3224EC"/>
              </a:buClr>
              <a:buSzPct val="120000"/>
              <a:buFont typeface="Wingdings" pitchFamily="2" charset="2"/>
              <a:buChar char="§"/>
            </a:pPr>
            <a:r>
              <a:rPr lang="tr-TR" sz="2400" b="1" dirty="0" err="1">
                <a:solidFill>
                  <a:srgbClr val="C00000"/>
                </a:solidFill>
                <a:latin typeface="Calibri" pitchFamily="34" charset="0"/>
              </a:rPr>
              <a:t>Air</a:t>
            </a:r>
            <a:r>
              <a:rPr lang="tr-TR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latin typeface="Calibri" pitchFamily="34" charset="0"/>
              </a:rPr>
              <a:t>pressure</a:t>
            </a:r>
            <a:endParaRPr lang="tr-TR" sz="2400" b="1" dirty="0">
              <a:solidFill>
                <a:srgbClr val="C00000"/>
              </a:solidFill>
              <a:latin typeface="Calibri" pitchFamily="34" charset="0"/>
            </a:endParaRPr>
          </a:p>
          <a:p>
            <a:pPr algn="just">
              <a:buClr>
                <a:srgbClr val="3224EC"/>
              </a:buClr>
              <a:buSzPct val="120000"/>
              <a:buFont typeface="Wingdings" pitchFamily="2" charset="2"/>
              <a:buChar char="§"/>
            </a:pPr>
            <a:r>
              <a:rPr lang="tr-TR" sz="2400" b="1" dirty="0" err="1">
                <a:solidFill>
                  <a:srgbClr val="C00000"/>
                </a:solidFill>
                <a:latin typeface="Calibri" pitchFamily="34" charset="0"/>
              </a:rPr>
              <a:t>Precipitation</a:t>
            </a:r>
            <a:endParaRPr lang="tr-TR" sz="2400" b="1" dirty="0">
              <a:solidFill>
                <a:srgbClr val="C00000"/>
              </a:solidFill>
              <a:latin typeface="Calibri" pitchFamily="34" charset="0"/>
            </a:endParaRPr>
          </a:p>
          <a:p>
            <a:pPr algn="just">
              <a:buClr>
                <a:srgbClr val="3224EC"/>
              </a:buClr>
              <a:buSzPct val="120000"/>
              <a:buFont typeface="Wingdings" pitchFamily="2" charset="2"/>
              <a:buChar char="§"/>
            </a:pPr>
            <a:r>
              <a:rPr lang="tr-TR" sz="2400" b="1" dirty="0" err="1">
                <a:solidFill>
                  <a:srgbClr val="C00000"/>
                </a:solidFill>
                <a:latin typeface="Calibri" pitchFamily="34" charset="0"/>
              </a:rPr>
              <a:t>Wave</a:t>
            </a:r>
            <a:r>
              <a:rPr lang="tr-TR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latin typeface="Calibri" pitchFamily="34" charset="0"/>
              </a:rPr>
              <a:t>height</a:t>
            </a:r>
            <a:endParaRPr lang="tr-TR" sz="2400" b="1" dirty="0">
              <a:solidFill>
                <a:srgbClr val="C00000"/>
              </a:solidFill>
              <a:latin typeface="Calibri" pitchFamily="34" charset="0"/>
            </a:endParaRPr>
          </a:p>
          <a:p>
            <a:pPr algn="just">
              <a:buClr>
                <a:srgbClr val="3224EC"/>
              </a:buClr>
              <a:buSzPct val="120000"/>
              <a:buFont typeface="Wingdings" pitchFamily="2" charset="2"/>
              <a:buChar char="§"/>
            </a:pPr>
            <a:r>
              <a:rPr lang="tr-TR" sz="2400" b="1" dirty="0" err="1">
                <a:solidFill>
                  <a:srgbClr val="C00000"/>
                </a:solidFill>
                <a:latin typeface="Calibri" pitchFamily="34" charset="0"/>
              </a:rPr>
              <a:t>Wave</a:t>
            </a:r>
            <a:r>
              <a:rPr lang="tr-TR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latin typeface="Calibri" pitchFamily="34" charset="0"/>
              </a:rPr>
              <a:t>period</a:t>
            </a:r>
            <a:endParaRPr lang="tr-TR" sz="2400" b="1" dirty="0">
              <a:solidFill>
                <a:srgbClr val="C00000"/>
              </a:solidFill>
              <a:latin typeface="Calibri" pitchFamily="34" charset="0"/>
            </a:endParaRPr>
          </a:p>
          <a:p>
            <a:pPr algn="just">
              <a:buClr>
                <a:srgbClr val="3224EC"/>
              </a:buClr>
              <a:buSzPct val="120000"/>
              <a:buFont typeface="Wingdings" pitchFamily="2" charset="2"/>
              <a:buChar char="§"/>
            </a:pPr>
            <a:r>
              <a:rPr lang="tr-TR" sz="2400" b="1" dirty="0" err="1">
                <a:solidFill>
                  <a:srgbClr val="C00000"/>
                </a:solidFill>
                <a:latin typeface="Calibri" pitchFamily="34" charset="0"/>
              </a:rPr>
              <a:t>Wave</a:t>
            </a:r>
            <a:r>
              <a:rPr lang="tr-TR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latin typeface="Calibri" pitchFamily="34" charset="0"/>
              </a:rPr>
              <a:t>direction</a:t>
            </a:r>
            <a:endParaRPr lang="tr-TR" sz="2400" b="1" dirty="0">
              <a:solidFill>
                <a:srgbClr val="C00000"/>
              </a:solidFill>
              <a:latin typeface="Calibri" pitchFamily="34" charset="0"/>
            </a:endParaRPr>
          </a:p>
          <a:p>
            <a:pPr algn="just"/>
            <a:r>
              <a:rPr lang="tr-TR" sz="2400" dirty="0">
                <a:latin typeface="Calibri" pitchFamily="34" charset="0"/>
              </a:rPr>
              <a:t> </a:t>
            </a:r>
          </a:p>
        </p:txBody>
      </p:sp>
      <p:sp>
        <p:nvSpPr>
          <p:cNvPr id="21" name="5 Metin kutusu"/>
          <p:cNvSpPr txBox="1">
            <a:spLocks noChangeArrowheads="1"/>
          </p:cNvSpPr>
          <p:nvPr/>
        </p:nvSpPr>
        <p:spPr bwMode="auto">
          <a:xfrm>
            <a:off x="0" y="188913"/>
            <a:ext cx="9144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000" b="1" dirty="0">
                <a:solidFill>
                  <a:srgbClr val="FF0000"/>
                </a:solidFill>
                <a:latin typeface="Calibri" pitchFamily="34" charset="0"/>
              </a:rPr>
              <a:t>MARINE OBSERVATION NETWORK</a:t>
            </a: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51520" y="0"/>
            <a:ext cx="1049506" cy="10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8</a:t>
            </a:fld>
            <a:r>
              <a:rPr lang="tr-TR" dirty="0" smtClean="0"/>
              <a:t>/25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2457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7" descr="C:\Users\fdagli\Desktop\Resim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84368" y="0"/>
            <a:ext cx="1079500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5 Metin kutusu"/>
          <p:cNvSpPr txBox="1">
            <a:spLocks noChangeArrowheads="1"/>
          </p:cNvSpPr>
          <p:nvPr/>
        </p:nvSpPr>
        <p:spPr bwMode="auto">
          <a:xfrm>
            <a:off x="0" y="188913"/>
            <a:ext cx="9144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000" b="1">
                <a:solidFill>
                  <a:srgbClr val="FF0000"/>
                </a:solidFill>
                <a:latin typeface="Calibri" pitchFamily="34" charset="0"/>
              </a:rPr>
              <a:t>MARINE OBSERVATION NETWORK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6016" y="1628800"/>
            <a:ext cx="4248472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Ø"/>
              <a:tabLst>
                <a:tab pos="3771900" algn="l"/>
              </a:tabLst>
              <a:defRPr/>
            </a:pPr>
            <a:r>
              <a:rPr lang="tr-TR" sz="2400" b="1" dirty="0" smtClean="0">
                <a:latin typeface="+mn-lt"/>
                <a:cs typeface="Arial" pitchFamily="34" charset="0"/>
              </a:rPr>
              <a:t> </a:t>
            </a:r>
            <a:r>
              <a:rPr lang="en-GB" sz="2400" b="1" dirty="0" smtClean="0">
                <a:latin typeface="+mn-lt"/>
                <a:cs typeface="Arial" pitchFamily="34" charset="0"/>
              </a:rPr>
              <a:t>W</a:t>
            </a:r>
            <a:r>
              <a:rPr lang="tr-TR" sz="2400" b="1" dirty="0" err="1">
                <a:latin typeface="+mn-lt"/>
                <a:cs typeface="Arial" pitchFamily="34" charset="0"/>
              </a:rPr>
              <a:t>ave</a:t>
            </a:r>
            <a:r>
              <a:rPr lang="tr-TR" sz="2400" b="1" dirty="0">
                <a:latin typeface="+mn-lt"/>
                <a:cs typeface="Arial" pitchFamily="34" charset="0"/>
              </a:rPr>
              <a:t> </a:t>
            </a:r>
            <a:r>
              <a:rPr lang="tr-TR" sz="2400" b="1" dirty="0" err="1" smtClean="0">
                <a:latin typeface="+mn-lt"/>
                <a:cs typeface="Arial" pitchFamily="34" charset="0"/>
              </a:rPr>
              <a:t>Height</a:t>
            </a:r>
            <a:r>
              <a:rPr lang="tr-TR" sz="2400" b="1" dirty="0" smtClean="0">
                <a:latin typeface="+mn-lt"/>
                <a:cs typeface="Arial" pitchFamily="34" charset="0"/>
              </a:rPr>
              <a:t>; </a:t>
            </a:r>
            <a:r>
              <a:rPr lang="tr-TR" sz="2400" b="1" dirty="0" err="1" smtClean="0">
                <a:latin typeface="+mn-lt"/>
                <a:cs typeface="Arial" pitchFamily="34" charset="0"/>
              </a:rPr>
              <a:t>Wave</a:t>
            </a:r>
            <a:r>
              <a:rPr lang="tr-TR" sz="2400" b="1" dirty="0" smtClean="0">
                <a:latin typeface="+mn-lt"/>
                <a:cs typeface="Arial" pitchFamily="34" charset="0"/>
              </a:rPr>
              <a:t> </a:t>
            </a:r>
            <a:r>
              <a:rPr lang="tr-TR" sz="2400" b="1" dirty="0" err="1">
                <a:latin typeface="+mn-lt"/>
                <a:cs typeface="Arial" pitchFamily="34" charset="0"/>
              </a:rPr>
              <a:t>Spectrum</a:t>
            </a:r>
            <a:endParaRPr lang="tr-TR" sz="2400" b="1" dirty="0">
              <a:latin typeface="+mn-lt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Ø"/>
              <a:tabLst>
                <a:tab pos="3771900" algn="l"/>
              </a:tabLst>
              <a:defRPr/>
            </a:pPr>
            <a:r>
              <a:rPr lang="tr-TR" sz="2400" b="1" dirty="0" smtClean="0">
                <a:latin typeface="+mn-lt"/>
                <a:cs typeface="Arial" pitchFamily="34" charset="0"/>
              </a:rPr>
              <a:t> </a:t>
            </a:r>
            <a:r>
              <a:rPr lang="tr-TR" sz="2400" b="1" dirty="0" err="1" smtClean="0">
                <a:latin typeface="+mn-lt"/>
                <a:cs typeface="Arial" pitchFamily="34" charset="0"/>
              </a:rPr>
              <a:t>Wind</a:t>
            </a:r>
            <a:r>
              <a:rPr lang="tr-TR" sz="2400" b="1" dirty="0" smtClean="0">
                <a:latin typeface="+mn-lt"/>
                <a:cs typeface="Arial" pitchFamily="34" charset="0"/>
              </a:rPr>
              <a:t> </a:t>
            </a:r>
            <a:r>
              <a:rPr lang="tr-TR" sz="2400" b="1" dirty="0" err="1" smtClean="0">
                <a:latin typeface="+mn-lt"/>
                <a:cs typeface="Arial" pitchFamily="34" charset="0"/>
              </a:rPr>
              <a:t>Direction</a:t>
            </a:r>
            <a:r>
              <a:rPr lang="tr-TR" sz="2400" b="1" dirty="0" smtClean="0">
                <a:latin typeface="+mn-lt"/>
                <a:cs typeface="Arial" pitchFamily="34" charset="0"/>
              </a:rPr>
              <a:t>; </a:t>
            </a:r>
            <a:r>
              <a:rPr lang="tr-TR" sz="2400" b="1" dirty="0" err="1" smtClean="0">
                <a:latin typeface="+mn-lt"/>
                <a:cs typeface="Arial" pitchFamily="34" charset="0"/>
              </a:rPr>
              <a:t>Wind</a:t>
            </a:r>
            <a:r>
              <a:rPr lang="tr-TR" sz="2400" b="1" dirty="0" smtClean="0">
                <a:latin typeface="+mn-lt"/>
                <a:cs typeface="Arial" pitchFamily="34" charset="0"/>
              </a:rPr>
              <a:t> </a:t>
            </a:r>
            <a:r>
              <a:rPr lang="tr-TR" sz="2400" b="1" dirty="0" err="1">
                <a:latin typeface="+mn-lt"/>
                <a:cs typeface="Arial" pitchFamily="34" charset="0"/>
              </a:rPr>
              <a:t>Speed</a:t>
            </a:r>
            <a:endParaRPr lang="tr-TR" sz="2400" b="1" dirty="0">
              <a:latin typeface="+mn-lt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Ø"/>
              <a:tabLst>
                <a:tab pos="3771900" algn="l"/>
              </a:tabLst>
              <a:defRPr/>
            </a:pPr>
            <a:r>
              <a:rPr lang="tr-TR" sz="2400" b="1" dirty="0" smtClean="0">
                <a:latin typeface="+mn-lt"/>
                <a:cs typeface="Arial" pitchFamily="34" charset="0"/>
              </a:rPr>
              <a:t> </a:t>
            </a:r>
            <a:r>
              <a:rPr lang="tr-TR" sz="2400" b="1" dirty="0" err="1" smtClean="0">
                <a:latin typeface="+mn-lt"/>
                <a:cs typeface="Arial" pitchFamily="34" charset="0"/>
              </a:rPr>
              <a:t>Current</a:t>
            </a:r>
            <a:r>
              <a:rPr lang="tr-TR" sz="2400" b="1" dirty="0" smtClean="0">
                <a:cs typeface="Arial" pitchFamily="34" charset="0"/>
              </a:rPr>
              <a:t> </a:t>
            </a:r>
            <a:r>
              <a:rPr lang="tr-TR" sz="2400" b="1" dirty="0" err="1" smtClean="0">
                <a:latin typeface="+mn-lt"/>
                <a:cs typeface="Arial" pitchFamily="34" charset="0"/>
              </a:rPr>
              <a:t>Direction</a:t>
            </a:r>
            <a:r>
              <a:rPr lang="tr-TR" sz="2400" b="1" dirty="0" smtClean="0">
                <a:latin typeface="+mn-lt"/>
                <a:cs typeface="Arial" pitchFamily="34" charset="0"/>
              </a:rPr>
              <a:t>; </a:t>
            </a:r>
            <a:r>
              <a:rPr lang="tr-TR" sz="2400" b="1" dirty="0" err="1" smtClean="0">
                <a:latin typeface="+mn-lt"/>
                <a:cs typeface="Arial" pitchFamily="34" charset="0"/>
              </a:rPr>
              <a:t>Current</a:t>
            </a:r>
            <a:r>
              <a:rPr lang="tr-TR" sz="2400" b="1" dirty="0" smtClean="0">
                <a:latin typeface="+mn-lt"/>
                <a:cs typeface="Arial" pitchFamily="34" charset="0"/>
              </a:rPr>
              <a:t> </a:t>
            </a:r>
            <a:r>
              <a:rPr lang="tr-TR" sz="2400" b="1" dirty="0" err="1">
                <a:latin typeface="+mn-lt"/>
                <a:cs typeface="Arial" pitchFamily="34" charset="0"/>
              </a:rPr>
              <a:t>Speed</a:t>
            </a:r>
            <a:endParaRPr lang="tr-TR" sz="2400" b="1" dirty="0">
              <a:latin typeface="+mn-lt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en-GB" sz="2400" b="1" dirty="0">
              <a:solidFill>
                <a:srgbClr val="0000FF"/>
              </a:solidFill>
              <a:latin typeface="+mn-lt"/>
              <a:cs typeface="Arial" pitchFamily="34" charset="0"/>
            </a:endParaRPr>
          </a:p>
        </p:txBody>
      </p:sp>
      <p:sp>
        <p:nvSpPr>
          <p:cNvPr id="21513" name="5 Metin kutusu"/>
          <p:cNvSpPr txBox="1">
            <a:spLocks noChangeArrowheads="1"/>
          </p:cNvSpPr>
          <p:nvPr/>
        </p:nvSpPr>
        <p:spPr bwMode="auto">
          <a:xfrm>
            <a:off x="0" y="980728"/>
            <a:ext cx="914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000" b="1" dirty="0">
                <a:solidFill>
                  <a:srgbClr val="3224EC"/>
                </a:solidFill>
                <a:latin typeface="Calibri" pitchFamily="34" charset="0"/>
              </a:rPr>
              <a:t>HIGH FREQUENCY MARINE RADAR</a:t>
            </a:r>
          </a:p>
        </p:txBody>
      </p:sp>
      <p:grpSp>
        <p:nvGrpSpPr>
          <p:cNvPr id="10" name="9 Grup"/>
          <p:cNvGrpSpPr/>
          <p:nvPr/>
        </p:nvGrpSpPr>
        <p:grpSpPr>
          <a:xfrm>
            <a:off x="251520" y="1628800"/>
            <a:ext cx="4248472" cy="2520280"/>
            <a:chOff x="1411288" y="2098675"/>
            <a:chExt cx="5832475" cy="378142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411288" y="2098675"/>
              <a:ext cx="5832475" cy="37814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336925" y="2492375"/>
              <a:ext cx="2647950" cy="16954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686050" y="2349500"/>
              <a:ext cx="2652713" cy="16954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51520" y="0"/>
            <a:ext cx="1049506" cy="10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473F9A4-AA60-4983-87F6-34772D2CC268}" type="slidenum">
              <a:rPr lang="tr-TR" smtClean="0"/>
              <a:pPr>
                <a:defRPr/>
              </a:pPr>
              <a:t>9</a:t>
            </a:fld>
            <a:r>
              <a:rPr lang="tr-TR" dirty="0" smtClean="0"/>
              <a:t>/25</a:t>
            </a:r>
            <a:endParaRPr lang="tr-TR" dirty="0"/>
          </a:p>
        </p:txBody>
      </p:sp>
      <p:pic>
        <p:nvPicPr>
          <p:cNvPr id="18" name="17 Resim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148064" y="3429000"/>
            <a:ext cx="367240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 descr="C:\Users\ercan\AppData\Local\Temp\Rar$DI06.380\2013-10-09-630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95536" y="4149080"/>
            <a:ext cx="4392610" cy="2465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DisplayMode>DisplayMode_Single</DisplayMode>
</file>

<file path=customXml/itemProps1.xml><?xml version="1.0" encoding="utf-8"?>
<ds:datastoreItem xmlns:ds="http://schemas.openxmlformats.org/officeDocument/2006/customXml" ds:itemID="{9B450F3A-9139-47DC-8920-FBC502F0CE5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6208</TotalTime>
  <Words>759</Words>
  <Application>Microsoft Office PowerPoint</Application>
  <PresentationFormat>Ekran Gösterisi (4:3)</PresentationFormat>
  <Paragraphs>217</Paragraphs>
  <Slides>25</Slides>
  <Notes>4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1" baseType="lpstr">
      <vt:lpstr>Arial</vt:lpstr>
      <vt:lpstr>Calibri</vt:lpstr>
      <vt:lpstr>Wingdings</vt:lpstr>
      <vt:lpstr>Times New Roman</vt:lpstr>
      <vt:lpstr>Ofis Teması</vt:lpstr>
      <vt:lpstr>Photo Editor Fotoğrafı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fatih dagli</dc:creator>
  <cp:lastModifiedBy>ali karataş</cp:lastModifiedBy>
  <cp:revision>335</cp:revision>
  <dcterms:created xsi:type="dcterms:W3CDTF">2013-02-19T10:06:35Z</dcterms:created>
  <dcterms:modified xsi:type="dcterms:W3CDTF">2014-04-26T17:20:23Z</dcterms:modified>
</cp:coreProperties>
</file>